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ebm" ContentType="video/webm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7"/>
  </p:notesMasterIdLst>
  <p:sldIdLst>
    <p:sldId id="256" r:id="rId2"/>
    <p:sldId id="257" r:id="rId3"/>
    <p:sldId id="265" r:id="rId4"/>
    <p:sldId id="266" r:id="rId5"/>
    <p:sldId id="259" r:id="rId6"/>
    <p:sldId id="272" r:id="rId7"/>
    <p:sldId id="297" r:id="rId8"/>
    <p:sldId id="261" r:id="rId9"/>
    <p:sldId id="296" r:id="rId10"/>
    <p:sldId id="267" r:id="rId11"/>
    <p:sldId id="268" r:id="rId12"/>
    <p:sldId id="270" r:id="rId13"/>
    <p:sldId id="298" r:id="rId14"/>
    <p:sldId id="271" r:id="rId15"/>
    <p:sldId id="263" r:id="rId16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6318" autoAdjust="0"/>
  </p:normalViewPr>
  <p:slideViewPr>
    <p:cSldViewPr snapToGrid="0">
      <p:cViewPr varScale="1">
        <p:scale>
          <a:sx n="143" d="100"/>
          <a:sy n="143" d="100"/>
        </p:scale>
        <p:origin x="684" y="1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pjchender.dev/webdev/webrtc-protocol/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pjchender.dev/webdev/webrtc-protocol/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pjchender.dev/webdev/webrtc-protocol/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pjchender.dev/webdev/webrtc-protocol/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a907900c9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2a907900c9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Share memory: </a:t>
            </a:r>
            <a:r>
              <a:rPr lang="zh-TW" altLang="en-US" dirty="0"/>
              <a:t>包含 </a:t>
            </a:r>
            <a:endParaRPr lang="en-US" altLang="zh-TW" dirty="0"/>
          </a:p>
          <a:p>
            <a:pPr lvl="1"/>
            <a:r>
              <a:rPr lang="zh-TW" altLang="en-US" dirty="0"/>
              <a:t>前後鏡頭照片的位置</a:t>
            </a:r>
            <a:endParaRPr lang="en-US" altLang="zh-TW" dirty="0"/>
          </a:p>
          <a:p>
            <a:pPr lvl="1"/>
            <a:r>
              <a:rPr lang="en-US" altLang="zh-TW" dirty="0"/>
              <a:t>Time</a:t>
            </a:r>
          </a:p>
          <a:p>
            <a:pPr lvl="1"/>
            <a:r>
              <a:rPr lang="zh-TW" altLang="en-US" dirty="0"/>
              <a:t>前後各自偵數</a:t>
            </a:r>
            <a:endParaRPr lang="en-US" altLang="zh-TW" dirty="0"/>
          </a:p>
          <a:p>
            <a:pPr lvl="1"/>
            <a:r>
              <a:rPr lang="zh-TW" altLang="en-US" dirty="0"/>
              <a:t>前後各自壞偵數</a:t>
            </a:r>
            <a:endParaRPr lang="en-US" altLang="zh-TW" dirty="0"/>
          </a:p>
          <a:p>
            <a:pPr lvl="1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03790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a9092815cb_8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a9092815cb_8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u="sng">
                <a:solidFill>
                  <a:schemeClr val="hlink"/>
                </a:solidFill>
                <a:hlinkClick r:id="rId3"/>
              </a:rPr>
              <a:t>https://pjchender.dev/webdev/webrtc-protocol/</a:t>
            </a:r>
            <a:r>
              <a:rPr lang="zh-TW"/>
              <a:t>  有一張串流圖跟我們的相關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timer來計算virtual time(5秒) , 其中不斷做人臉辨識，若3秒後還有陌生人，代表此人在徘徊，可以做後續..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一秒用一張照片作人臉辨識，若三張片裡面兩張有人(此可調整)代表此人在徘徊，可以做後續...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7077522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a9092815cb_8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2a9092815cb_8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2a907900c9f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2a907900c9f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Multi thread(</a:t>
            </a:r>
            <a:r>
              <a:rPr lang="zh-TW" altLang="en-US" dirty="0"/>
              <a:t>兩個</a:t>
            </a:r>
            <a:r>
              <a:rPr lang="en-US" altLang="zh-TW" dirty="0"/>
              <a:t>camera</a:t>
            </a:r>
          </a:p>
          <a:p>
            <a:pPr marL="0" lvl="0" indent="0" algn="l" rtl="0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讀取影戲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/>
              <a:t>1.</a:t>
            </a:r>
            <a:r>
              <a:rPr lang="zh-TW" altLang="en-US" sz="1100" b="1" u="sng" dirty="0">
                <a:solidFill>
                  <a:schemeClr val="tx1"/>
                </a:solidFill>
                <a:latin typeface="DFKai-SB"/>
                <a:ea typeface="DFKai-SB"/>
                <a:cs typeface="DFKai-SB"/>
                <a:sym typeface="DFKai-SB"/>
              </a:rPr>
              <a:t>輕量化辨識系統</a:t>
            </a:r>
            <a:r>
              <a:rPr lang="en-US" altLang="zh-TW" sz="1100" b="1" u="sng" dirty="0">
                <a:solidFill>
                  <a:schemeClr val="tx1"/>
                </a:solidFill>
                <a:latin typeface="DFKai-SB"/>
                <a:ea typeface="DFKai-SB"/>
                <a:cs typeface="DFKai-SB"/>
                <a:sym typeface="DFKai-SB"/>
              </a:rPr>
              <a:t>2.</a:t>
            </a:r>
            <a:r>
              <a:rPr lang="zh-TW" altLang="en-US" sz="1100" b="1" u="sng" dirty="0">
                <a:solidFill>
                  <a:schemeClr val="tx1"/>
                </a:solidFill>
                <a:latin typeface="DFKai-SB"/>
                <a:ea typeface="DFKai-SB"/>
                <a:cs typeface="DFKai-SB"/>
                <a:sym typeface="DFKai-SB"/>
              </a:rPr>
              <a:t> 影像讀取切換</a:t>
            </a:r>
            <a:br>
              <a:rPr lang="en-US" altLang="zh-TW" dirty="0"/>
            </a:br>
            <a:r>
              <a:rPr lang="zh-TW" altLang="en-US" sz="1200" b="1" u="sng" dirty="0">
                <a:solidFill>
                  <a:schemeClr val="tx1"/>
                </a:solidFill>
                <a:latin typeface="DFKai-SB"/>
                <a:ea typeface="DFKai-SB"/>
                <a:cs typeface="DFKai-SB"/>
                <a:sym typeface="DFKai-SB"/>
              </a:rPr>
              <a:t>影像讀取切換：</a:t>
            </a:r>
            <a:endParaRPr lang="en-US" altLang="zh-TW" sz="1200" b="1" u="sng" dirty="0">
              <a:solidFill>
                <a:schemeClr val="tx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marL="0" lvl="0" indent="0" algn="l" rtl="0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solidFill>
                  <a:schemeClr val="tx1"/>
                </a:solidFill>
                <a:latin typeface="DFKai-SB"/>
                <a:ea typeface="DFKai-SB"/>
                <a:cs typeface="DFKai-SB"/>
                <a:sym typeface="DFKai-SB"/>
              </a:rPr>
              <a:t>在</a:t>
            </a:r>
            <a:r>
              <a:rPr lang="en-US" altLang="zh-TW" dirty="0">
                <a:solidFill>
                  <a:schemeClr val="tx1"/>
                </a:solidFill>
                <a:latin typeface="DFKai-SB"/>
                <a:ea typeface="DFKai-SB"/>
                <a:cs typeface="DFKai-SB"/>
                <a:sym typeface="DFKai-SB"/>
              </a:rPr>
              <a:t>checker</a:t>
            </a:r>
            <a:r>
              <a:rPr lang="zh-TW" altLang="en-US" dirty="0">
                <a:solidFill>
                  <a:schemeClr val="tx1"/>
                </a:solidFill>
                <a:latin typeface="DFKai-SB"/>
                <a:ea typeface="DFKai-SB"/>
                <a:cs typeface="DFKai-SB"/>
                <a:sym typeface="DFKai-SB"/>
              </a:rPr>
              <a:t>確認特定鏡頭內為徘徊陌生人後需要將人臉辨識切換為</a:t>
            </a:r>
            <a:r>
              <a:rPr lang="en-US" altLang="zh-TW" dirty="0">
                <a:solidFill>
                  <a:schemeClr val="tx1"/>
                </a:solidFill>
                <a:latin typeface="DFKai-SB"/>
                <a:ea typeface="DFKai-SB"/>
                <a:cs typeface="DFKai-SB"/>
                <a:sym typeface="DFKai-SB"/>
              </a:rPr>
              <a:t>UDP</a:t>
            </a:r>
            <a:r>
              <a:rPr lang="zh-TW" altLang="en-US" dirty="0">
                <a:solidFill>
                  <a:schemeClr val="tx1"/>
                </a:solidFill>
                <a:latin typeface="DFKai-SB"/>
                <a:ea typeface="DFKai-SB"/>
                <a:cs typeface="DFKai-SB"/>
                <a:sym typeface="DFKai-SB"/>
              </a:rPr>
              <a:t>即時影像串流，必須對特定前後相機做各自需要的切換。</a:t>
            </a:r>
            <a:endParaRPr lang="en-US" altLang="zh-TW" sz="1200" b="1" u="sng" dirty="0">
              <a:solidFill>
                <a:schemeClr val="tx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marL="0" lvl="0" indent="0" algn="l" rtl="0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200" b="1" u="sng" dirty="0">
                <a:solidFill>
                  <a:schemeClr val="tx1"/>
                </a:solidFill>
                <a:latin typeface="DFKai-SB"/>
                <a:ea typeface="DFKai-SB"/>
                <a:cs typeface="DFKai-SB"/>
                <a:sym typeface="DFKai-SB"/>
              </a:rPr>
              <a:t>輕量化辨識系統：</a:t>
            </a:r>
            <a:endParaRPr lang="en-US" altLang="zh-TW" sz="1200" b="1" u="sng" dirty="0">
              <a:solidFill>
                <a:schemeClr val="tx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marL="0" lvl="0" indent="0" algn="l" rtl="0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solidFill>
                  <a:schemeClr val="tx1"/>
                </a:solidFill>
                <a:latin typeface="DFKai-SB"/>
                <a:ea typeface="DFKai-SB"/>
                <a:cs typeface="DFKai-SB"/>
                <a:sym typeface="DFKai-SB"/>
              </a:rPr>
              <a:t>利用同一個系統去辨識前後</a:t>
            </a:r>
            <a:r>
              <a:rPr lang="en-US" altLang="zh-TW" dirty="0">
                <a:solidFill>
                  <a:schemeClr val="tx1"/>
                </a:solidFill>
                <a:latin typeface="DFKai-SB"/>
                <a:ea typeface="DFKai-SB"/>
                <a:cs typeface="DFKai-SB"/>
                <a:sym typeface="DFKai-SB"/>
              </a:rPr>
              <a:t>camera</a:t>
            </a:r>
            <a:r>
              <a:rPr lang="zh-TW" altLang="en-US" dirty="0">
                <a:solidFill>
                  <a:schemeClr val="tx1"/>
                </a:solidFill>
                <a:latin typeface="DFKai-SB"/>
                <a:ea typeface="DFKai-SB"/>
                <a:cs typeface="DFKai-SB"/>
                <a:sym typeface="DFKai-SB"/>
              </a:rPr>
              <a:t>的資訊，並將前後</a:t>
            </a:r>
            <a:r>
              <a:rPr lang="en-US" altLang="zh-TW" dirty="0">
                <a:solidFill>
                  <a:schemeClr val="tx1"/>
                </a:solidFill>
                <a:latin typeface="DFKai-SB"/>
                <a:ea typeface="DFKai-SB"/>
                <a:cs typeface="DFKai-SB"/>
                <a:sym typeface="DFKai-SB"/>
              </a:rPr>
              <a:t>camera</a:t>
            </a:r>
            <a:r>
              <a:rPr lang="zh-TW" altLang="en-US" dirty="0">
                <a:solidFill>
                  <a:schemeClr val="tx1"/>
                </a:solidFill>
                <a:latin typeface="DFKai-SB"/>
                <a:ea typeface="DFKai-SB"/>
                <a:cs typeface="DFKai-SB"/>
                <a:sym typeface="DFKai-SB"/>
              </a:rPr>
              <a:t>的資訊存取在</a:t>
            </a:r>
            <a:r>
              <a:rPr lang="en-US" altLang="zh-TW" dirty="0">
                <a:solidFill>
                  <a:schemeClr val="tx1"/>
                </a:solidFill>
                <a:latin typeface="DFKai-SB"/>
                <a:ea typeface="DFKai-SB"/>
                <a:cs typeface="DFKai-SB"/>
                <a:sym typeface="DFKai-SB"/>
              </a:rPr>
              <a:t>share memory</a:t>
            </a:r>
            <a:r>
              <a:rPr lang="zh-TW" altLang="en-US" dirty="0">
                <a:solidFill>
                  <a:schemeClr val="tx1"/>
                </a:solidFill>
                <a:latin typeface="DFKai-SB"/>
                <a:ea typeface="DFKai-SB"/>
                <a:cs typeface="DFKai-SB"/>
                <a:sym typeface="DFKai-SB"/>
              </a:rPr>
              <a:t>內。</a:t>
            </a:r>
            <a:endParaRPr lang="en-US" altLang="zh-TW" dirty="0">
              <a:solidFill>
                <a:schemeClr val="tx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marL="0" lvl="0" indent="0" algn="l" rtl="0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>
                <a:solidFill>
                  <a:schemeClr val="tx1"/>
                </a:solidFill>
                <a:latin typeface="DFKai-SB"/>
                <a:ea typeface="DFKai-SB"/>
                <a:cs typeface="DFKai-SB"/>
                <a:sym typeface="DFKai-SB"/>
              </a:rPr>
              <a:t>(</a:t>
            </a:r>
            <a:r>
              <a:rPr lang="zh-TW" altLang="en-US" dirty="0">
                <a:solidFill>
                  <a:schemeClr val="tx1"/>
                </a:solidFill>
                <a:latin typeface="DFKai-SB"/>
                <a:ea typeface="DFKai-SB"/>
                <a:cs typeface="DFKai-SB"/>
                <a:sym typeface="DFKai-SB"/>
              </a:rPr>
              <a:t>用</a:t>
            </a:r>
            <a:r>
              <a:rPr lang="en-US" altLang="zh-TW" dirty="0">
                <a:solidFill>
                  <a:schemeClr val="tx1"/>
                </a:solidFill>
                <a:latin typeface="DFKai-SB"/>
                <a:ea typeface="DFKai-SB"/>
                <a:cs typeface="DFKai-SB"/>
                <a:sym typeface="DFKai-SB"/>
              </a:rPr>
              <a:t>semaphore</a:t>
            </a:r>
            <a:r>
              <a:rPr lang="zh-TW" altLang="en-US" dirty="0">
                <a:solidFill>
                  <a:schemeClr val="tx1"/>
                </a:solidFill>
                <a:latin typeface="DFKai-SB"/>
                <a:ea typeface="DFKai-SB"/>
                <a:cs typeface="DFKai-SB"/>
                <a:sym typeface="DFKai-SB"/>
              </a:rPr>
              <a:t>擋住影像辨識的部分</a:t>
            </a:r>
            <a:r>
              <a:rPr lang="zh-TW" altLang="en-US" dirty="0">
                <a:solidFill>
                  <a:schemeClr val="tx1"/>
                </a:solidFill>
                <a:latin typeface="DFKai-SB"/>
                <a:ea typeface="DFKai-SB"/>
                <a:sym typeface="DFKai-SB"/>
              </a:rPr>
              <a:t>，</a:t>
            </a:r>
            <a:r>
              <a:rPr lang="zh-TW" altLang="en-US" dirty="0">
                <a:solidFill>
                  <a:schemeClr val="tx1"/>
                </a:solidFill>
                <a:latin typeface="DFKai-SB"/>
                <a:ea typeface="DFKai-SB"/>
              </a:rPr>
              <a:t>以確保同一時間只處理一個鏡頭的資訊。</a:t>
            </a:r>
            <a:r>
              <a:rPr lang="en-US" altLang="zh-TW" dirty="0">
                <a:solidFill>
                  <a:schemeClr val="tx1"/>
                </a:solidFill>
                <a:latin typeface="DFKai-SB"/>
                <a:ea typeface="DFKai-SB"/>
                <a:sym typeface="DFKai-SB"/>
              </a:rPr>
              <a:t>)</a:t>
            </a:r>
            <a:endParaRPr lang="en-US" altLang="zh-TW" dirty="0">
              <a:solidFill>
                <a:schemeClr val="tx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marL="0" lvl="0" indent="0" algn="l" rtl="0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200" b="1" u="sng" dirty="0">
                <a:solidFill>
                  <a:schemeClr val="tx1"/>
                </a:solidFill>
                <a:latin typeface="DFKai-SB"/>
                <a:ea typeface="DFKai-SB"/>
                <a:cs typeface="DFKai-SB"/>
                <a:sym typeface="DFKai-SB"/>
              </a:rPr>
              <a:t>陌生人徘徊：</a:t>
            </a:r>
            <a:endParaRPr lang="en-US" altLang="zh-TW" sz="1200" b="1" u="sng" dirty="0">
              <a:solidFill>
                <a:schemeClr val="tx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marL="0" lvl="0" indent="0" algn="l" rtl="0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solidFill>
                  <a:schemeClr val="tx1"/>
                </a:solidFill>
                <a:latin typeface="DFKai-SB"/>
                <a:ea typeface="DFKai-SB"/>
                <a:cs typeface="DFKai-SB"/>
                <a:sym typeface="DFKai-SB"/>
              </a:rPr>
              <a:t>當觸發</a:t>
            </a:r>
            <a:r>
              <a:rPr lang="en-US" altLang="zh-TW" dirty="0">
                <a:solidFill>
                  <a:schemeClr val="tx1"/>
                </a:solidFill>
                <a:latin typeface="DFKai-SB"/>
                <a:ea typeface="DFKai-SB"/>
                <a:cs typeface="DFKai-SB"/>
                <a:sym typeface="DFKai-SB"/>
              </a:rPr>
              <a:t>PIR</a:t>
            </a:r>
            <a:r>
              <a:rPr lang="zh-TW" altLang="en-US" dirty="0">
                <a:solidFill>
                  <a:schemeClr val="tx1"/>
                </a:solidFill>
                <a:latin typeface="DFKai-SB"/>
                <a:ea typeface="DFKai-SB"/>
                <a:cs typeface="DFKai-SB"/>
                <a:sym typeface="DFKai-SB"/>
              </a:rPr>
              <a:t>才會開始做人臉辨識，</a:t>
            </a:r>
            <a:endParaRPr lang="en-US" altLang="zh-TW" dirty="0">
              <a:solidFill>
                <a:schemeClr val="tx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marL="0" lvl="0" indent="0" algn="l" rtl="0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solidFill>
                  <a:schemeClr val="tx1"/>
                </a:solidFill>
                <a:latin typeface="DFKai-SB"/>
                <a:ea typeface="DFKai-SB"/>
                <a:cs typeface="DFKai-SB"/>
                <a:sym typeface="DFKai-SB"/>
              </a:rPr>
              <a:t>出現陌生人的幀數大於總幀數的</a:t>
            </a:r>
            <a:r>
              <a:rPr lang="en-US" altLang="zh-TW" dirty="0">
                <a:solidFill>
                  <a:schemeClr val="tx1"/>
                </a:solidFill>
                <a:latin typeface="DFKai-SB"/>
                <a:ea typeface="DFKai-SB"/>
                <a:cs typeface="DFKai-SB"/>
                <a:sym typeface="DFKai-SB"/>
              </a:rPr>
              <a:t>80%</a:t>
            </a:r>
            <a:r>
              <a:rPr lang="zh-TW" altLang="en-US" dirty="0">
                <a:solidFill>
                  <a:schemeClr val="tx1"/>
                </a:solidFill>
                <a:latin typeface="DFKai-SB"/>
                <a:ea typeface="DFKai-SB"/>
                <a:cs typeface="DFKai-SB"/>
                <a:sym typeface="DFKai-SB"/>
              </a:rPr>
              <a:t>才會定義為徘徊陌生人，並傳送陌生人影像給每位住戶。</a:t>
            </a:r>
            <a:endParaRPr lang="en-US" altLang="zh-TW" dirty="0">
              <a:solidFill>
                <a:schemeClr val="tx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marL="0" lvl="0" indent="0" algn="l" rtl="0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200" b="1" u="sng" dirty="0">
                <a:solidFill>
                  <a:schemeClr val="tx1"/>
                </a:solidFill>
                <a:latin typeface="DFKai-SB"/>
                <a:ea typeface="DFKai-SB"/>
                <a:cs typeface="DFKai-SB"/>
                <a:sym typeface="DFKai-SB"/>
              </a:rPr>
              <a:t>報警系統：</a:t>
            </a:r>
            <a:endParaRPr lang="en-US" altLang="zh-TW" sz="1200" b="1" u="sng" dirty="0">
              <a:solidFill>
                <a:schemeClr val="tx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marL="0" lvl="0" indent="0" algn="l" rtl="0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solidFill>
                  <a:schemeClr val="tx1"/>
                </a:solidFill>
                <a:latin typeface="DFKai-SB"/>
                <a:ea typeface="DFKai-SB"/>
                <a:cs typeface="DFKai-SB"/>
                <a:sym typeface="DFKai-SB"/>
              </a:rPr>
              <a:t>根據有多少人要看即時影像後，並根據實際觀看即時影像的人數來去決定是否報警。</a:t>
            </a:r>
            <a:endParaRPr lang="en-US" altLang="zh-TW" dirty="0">
              <a:solidFill>
                <a:schemeClr val="tx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marL="0" lvl="0" indent="0" algn="l" rtl="0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>
                <a:solidFill>
                  <a:schemeClr val="tx1"/>
                </a:solidFill>
                <a:latin typeface="DFKai-SB"/>
                <a:ea typeface="DFKai-SB"/>
                <a:cs typeface="DFKai-SB"/>
                <a:sym typeface="DFKai-SB"/>
              </a:rPr>
              <a:t>ex</a:t>
            </a:r>
            <a:r>
              <a:rPr lang="zh-TW" altLang="en-US" dirty="0">
                <a:solidFill>
                  <a:schemeClr val="tx1"/>
                </a:solidFill>
                <a:latin typeface="DFKai-SB"/>
                <a:ea typeface="DFKai-SB"/>
                <a:cs typeface="DFKai-SB"/>
                <a:sym typeface="DFKai-SB"/>
              </a:rPr>
              <a:t>：共三個住戶但只有兩個人要觀看即時影像，必須等到兩位都警報後才會觸發</a:t>
            </a:r>
            <a:r>
              <a:rPr lang="en-US" altLang="zh-TW" dirty="0">
                <a:solidFill>
                  <a:schemeClr val="tx1"/>
                </a:solidFill>
                <a:latin typeface="DFKai-SB"/>
                <a:ea typeface="DFKai-SB"/>
                <a:cs typeface="DFKai-SB"/>
                <a:sym typeface="DFKai-SB"/>
              </a:rPr>
              <a:t>LED</a:t>
            </a:r>
            <a:r>
              <a:rPr lang="zh-TW" altLang="en-US" dirty="0">
                <a:solidFill>
                  <a:schemeClr val="tx1"/>
                </a:solidFill>
                <a:latin typeface="DFKai-SB"/>
                <a:ea typeface="DFKai-SB"/>
                <a:cs typeface="DFKai-SB"/>
                <a:sym typeface="DFKai-SB"/>
              </a:rPr>
              <a:t>。</a:t>
            </a:r>
            <a:endParaRPr lang="en-US" altLang="zh-TW" dirty="0">
              <a:solidFill>
                <a:schemeClr val="tx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421274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Share memory: </a:t>
            </a:r>
            <a:r>
              <a:rPr lang="zh-TW" altLang="en-US" dirty="0"/>
              <a:t>包含 </a:t>
            </a:r>
            <a:endParaRPr lang="en-US" altLang="zh-TW" dirty="0"/>
          </a:p>
          <a:p>
            <a:pPr lvl="1"/>
            <a:r>
              <a:rPr lang="zh-TW" altLang="en-US" dirty="0"/>
              <a:t>前後鏡頭照片的位置</a:t>
            </a:r>
            <a:endParaRPr lang="en-US" altLang="zh-TW" dirty="0"/>
          </a:p>
          <a:p>
            <a:pPr lvl="1"/>
            <a:r>
              <a:rPr lang="en-US" altLang="zh-TW" dirty="0"/>
              <a:t>Time</a:t>
            </a:r>
          </a:p>
          <a:p>
            <a:pPr lvl="1"/>
            <a:r>
              <a:rPr lang="zh-TW" altLang="en-US" dirty="0"/>
              <a:t>前後各自偵數</a:t>
            </a:r>
            <a:endParaRPr lang="en-US" altLang="zh-TW" dirty="0"/>
          </a:p>
          <a:p>
            <a:pPr lvl="1"/>
            <a:r>
              <a:rPr lang="zh-TW" altLang="en-US" dirty="0"/>
              <a:t>前後各自壞偵數</a:t>
            </a:r>
            <a:endParaRPr lang="en-US" altLang="zh-TW" dirty="0"/>
          </a:p>
          <a:p>
            <a:pPr lvl="1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336037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a9092815cb_4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2a9092815cb_4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a907900c9f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2a907900c9f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u="sng">
                <a:solidFill>
                  <a:schemeClr val="hlink"/>
                </a:solidFill>
                <a:hlinkClick r:id="rId3"/>
              </a:rPr>
              <a:t>https://pjchender.dev/webdev/webrtc-protocol/</a:t>
            </a:r>
            <a:r>
              <a:rPr lang="zh-TW"/>
              <a:t>  有一張串流圖跟我們的相關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timer來計算virtual time(5秒) , 其中不斷做人臉辨識，若3秒後還有陌生人，代表此人在徘徊，可以做後續..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一秒用一張照片作人臉辨識，若三張片裡面兩張有人(此可調整)代表此人在徘徊，可以做後續...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a907900c9f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2a907900c9f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u="sng">
                <a:solidFill>
                  <a:schemeClr val="hlink"/>
                </a:solidFill>
                <a:hlinkClick r:id="rId3"/>
              </a:rPr>
              <a:t>https://pjchender.dev/webdev/webrtc-protocol/</a:t>
            </a:r>
            <a:r>
              <a:rPr lang="zh-TW"/>
              <a:t>  有一張串流圖跟我們的相關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timer來計算virtual time(5秒) , 其中不斷做人臉辨識，若3秒後還有陌生人，代表此人在徘徊，可以做後續..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一秒用一張照片作人臉辨識，若三張片裡面兩張有人(此可調整)代表此人在徘徊，可以做後續...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6183003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a907900c9f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2a907900c9f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667592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a907900c9f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2a907900c9f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u="sng" dirty="0">
                <a:solidFill>
                  <a:schemeClr val="hlink"/>
                </a:solidFill>
                <a:hlinkClick r:id="rId3"/>
              </a:rPr>
              <a:t>https://pjchender.dev/webdev/webrtc-protocol/</a:t>
            </a:r>
            <a:r>
              <a:rPr lang="zh-TW" dirty="0"/>
              <a:t>  有一張串流圖跟我們的相關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dirty="0">
                <a:solidFill>
                  <a:schemeClr val="dk1"/>
                </a:solidFill>
              </a:rPr>
              <a:t>timer來計算virtual time(5秒) , 其中不斷做人臉辨識，若3秒後還有陌生人，代表此人在徘徊，可以做後續..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dirty="0">
                <a:solidFill>
                  <a:schemeClr val="dk1"/>
                </a:solidFill>
              </a:rPr>
              <a:t>一秒用一張照片作人臉辨識，若三張片裡面兩張有人(此可調整)代表此人在徘徊，可以做後續...</a:t>
            </a:r>
            <a:endParaRPr lang="en-US" altLang="zh-TW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dirty="0">
              <a:solidFill>
                <a:schemeClr val="dk1"/>
              </a:solidFill>
            </a:endParaRPr>
          </a:p>
          <a:p>
            <a:pPr lvl="1"/>
            <a:r>
              <a:rPr lang="en-US" altLang="zh-TW" dirty="0"/>
              <a:t>Time</a:t>
            </a:r>
          </a:p>
          <a:p>
            <a:pPr lvl="1"/>
            <a:r>
              <a:rPr lang="zh-TW" altLang="en-US" dirty="0"/>
              <a:t>前後各自偵數</a:t>
            </a:r>
            <a:endParaRPr lang="en-US" altLang="zh-TW" dirty="0"/>
          </a:p>
          <a:p>
            <a:pPr lvl="1"/>
            <a:r>
              <a:rPr lang="zh-TW" altLang="en-US" dirty="0"/>
              <a:t>前後各自壞偵數</a:t>
            </a:r>
            <a:endParaRPr lang="en-US" altLang="zh-TW" dirty="0"/>
          </a:p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054013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11CB955-46B0-8237-F16F-7CE53B4A47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C31C821-9CEC-D43E-7AD7-D8534BA555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82FE73D-6A3C-95AA-A732-945936D8DE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1/5/2024</a:t>
            </a:fld>
            <a:endParaRPr lang="en-US" dirty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1A18761-9313-70B6-1196-B5FCC09FE9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3F3F288-70F6-454D-4B3F-EC20EB9E1A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15171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webm"/><Relationship Id="rId1" Type="http://schemas.microsoft.com/office/2007/relationships/media" Target="../media/media1.webm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2395500" y="1359575"/>
            <a:ext cx="4353000" cy="153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sz="4210" dirty="0">
                <a:latin typeface="DFKai-SB"/>
                <a:ea typeface="DFKai-SB"/>
                <a:cs typeface="DFKai-SB"/>
                <a:sym typeface="DFKai-SB"/>
              </a:rPr>
              <a:t>Final Project</a:t>
            </a:r>
            <a:endParaRPr sz="4210" dirty="0">
              <a:latin typeface="DFKai-SB"/>
              <a:ea typeface="DFKai-SB"/>
              <a:cs typeface="DFKai-SB"/>
              <a:sym typeface="DFKai-SB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sz="3509" dirty="0">
                <a:latin typeface="DFKai-SB"/>
                <a:ea typeface="DFKai-SB"/>
                <a:cs typeface="DFKai-SB"/>
                <a:sym typeface="DFKai-SB"/>
              </a:rPr>
              <a:t>家庭安全系統</a:t>
            </a:r>
            <a:endParaRPr sz="3509" dirty="0"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202</a:t>
            </a:r>
            <a:r>
              <a:rPr lang="en-US" altLang="zh-TW" dirty="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4</a:t>
            </a:r>
            <a:r>
              <a:rPr lang="zh-TW" dirty="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/</a:t>
            </a:r>
            <a:r>
              <a:rPr lang="en-US" altLang="zh-TW" dirty="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01</a:t>
            </a:r>
            <a:r>
              <a:rPr lang="zh-TW" dirty="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/</a:t>
            </a:r>
            <a:r>
              <a:rPr lang="en-US" altLang="zh-TW" dirty="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05</a:t>
            </a:r>
            <a:endParaRPr dirty="0"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6867125" y="3425019"/>
            <a:ext cx="17145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>
                <a:latin typeface="DFKai-SB"/>
                <a:ea typeface="DFKai-SB"/>
                <a:cs typeface="DFKai-SB"/>
                <a:sym typeface="DFKai-SB"/>
              </a:rPr>
              <a:t>林胤宏 311512040</a:t>
            </a:r>
            <a:endParaRPr dirty="0">
              <a:latin typeface="DFKai-SB"/>
              <a:ea typeface="DFKai-SB"/>
              <a:cs typeface="DFKai-SB"/>
              <a:sym typeface="DFKai-SB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>
                <a:latin typeface="DFKai-SB"/>
                <a:ea typeface="DFKai-SB"/>
                <a:cs typeface="DFKai-SB"/>
                <a:sym typeface="DFKai-SB"/>
              </a:rPr>
              <a:t>鄧書桓 311512064</a:t>
            </a:r>
            <a:endParaRPr dirty="0">
              <a:latin typeface="DFKai-SB"/>
              <a:ea typeface="DFKai-SB"/>
              <a:cs typeface="DFKai-SB"/>
              <a:sym typeface="DFKai-SB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>
                <a:latin typeface="DFKai-SB"/>
                <a:ea typeface="DFKai-SB"/>
                <a:cs typeface="DFKai-SB"/>
                <a:sym typeface="DFKai-SB"/>
              </a:rPr>
              <a:t>陳緯翰 311512049</a:t>
            </a:r>
            <a:endParaRPr dirty="0">
              <a:latin typeface="DFKai-SB"/>
              <a:ea typeface="DFKai-SB"/>
              <a:cs typeface="DFKai-SB"/>
              <a:sym typeface="DFKai-SB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圖片 30">
            <a:extLst>
              <a:ext uri="{FF2B5EF4-FFF2-40B4-BE49-F238E27FC236}">
                <a16:creationId xmlns:a16="http://schemas.microsoft.com/office/drawing/2014/main" id="{C8684849-457F-BCEB-38F4-44DD634DD8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8800" y="3325795"/>
            <a:ext cx="1909286" cy="1440000"/>
          </a:xfrm>
          <a:prstGeom prst="rect">
            <a:avLst/>
          </a:prstGeom>
        </p:spPr>
      </p:pic>
      <p:sp>
        <p:nvSpPr>
          <p:cNvPr id="111" name="Google Shape;111;p18"/>
          <p:cNvSpPr txBox="1">
            <a:spLocks noGrp="1"/>
          </p:cNvSpPr>
          <p:nvPr>
            <p:ph type="title"/>
          </p:nvPr>
        </p:nvSpPr>
        <p:spPr>
          <a:xfrm>
            <a:off x="311699" y="33174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3600" dirty="0">
                <a:latin typeface="+mn-lt"/>
                <a:ea typeface="DFKai-SB"/>
                <a:cs typeface="DFKai-SB"/>
                <a:sym typeface="DFKai-SB"/>
              </a:rPr>
              <a:t>UDP</a:t>
            </a:r>
            <a:r>
              <a:rPr lang="en-US" altLang="zh-TW" sz="3600" dirty="0">
                <a:latin typeface="DFKai-SB"/>
                <a:ea typeface="DFKai-SB"/>
                <a:cs typeface="DFKai-SB"/>
                <a:sym typeface="DFKai-SB"/>
              </a:rPr>
              <a:t> </a:t>
            </a:r>
            <a:r>
              <a:rPr lang="zh-TW" altLang="en-US" sz="3600" dirty="0">
                <a:latin typeface="DFKai-SB"/>
                <a:ea typeface="DFKai-SB"/>
                <a:cs typeface="DFKai-SB"/>
                <a:sym typeface="DFKai-SB"/>
              </a:rPr>
              <a:t>即時影像串流</a:t>
            </a:r>
            <a:endParaRPr sz="3600" dirty="0"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7A32401B-D9CB-C082-259F-1D64999ADEAB}"/>
              </a:ext>
            </a:extLst>
          </p:cNvPr>
          <p:cNvSpPr txBox="1"/>
          <p:nvPr/>
        </p:nvSpPr>
        <p:spPr>
          <a:xfrm>
            <a:off x="749168" y="987277"/>
            <a:ext cx="7645661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kumimoji="1" lang="en-US" altLang="zh-TW" sz="1600" b="1" u="sng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Why UDP</a:t>
            </a:r>
            <a:r>
              <a:rPr kumimoji="1" lang="zh-TW" altLang="en-US" sz="1600" b="1" u="sng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？</a:t>
            </a:r>
            <a:endParaRPr kumimoji="1" lang="en-US" altLang="zh-TW" sz="1600" b="1" u="sng" dirty="0"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285750" indent="-285750">
              <a:lnSpc>
                <a:spcPts val="2000"/>
              </a:lnSpc>
              <a:buFont typeface="Arial" panose="020B0604020202020204" pitchFamily="34" charset="0"/>
              <a:buChar char="•"/>
            </a:pPr>
            <a:r>
              <a:rPr kumimoji="1"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用於即時影像的傳輸，例如每秒 </a:t>
            </a:r>
            <a:r>
              <a:rPr kumimoji="1" lang="en-US" altLang="zh-TW" sz="14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30 </a:t>
            </a:r>
            <a:r>
              <a:rPr kumimoji="1"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個影格的影片，掉了幾格看不太出來，若是想每格都呈現出來而改用 </a:t>
            </a:r>
            <a:r>
              <a:rPr kumimoji="1" lang="en" altLang="zh-TW" sz="14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TCP </a:t>
            </a:r>
            <a:r>
              <a:rPr kumimoji="1"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的話，造成的後果可能是影片的 </a:t>
            </a:r>
            <a:r>
              <a:rPr kumimoji="1" lang="en" altLang="zh-TW" sz="14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lag</a:t>
            </a:r>
            <a:r>
              <a:rPr kumimoji="1" lang="zh-TW" altLang="en" sz="14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，</a:t>
            </a:r>
            <a:r>
              <a:rPr kumimoji="1"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為了等沒收到影格重新傳過來，導致後面的影格無法順暢的播出。</a:t>
            </a:r>
            <a:endParaRPr kumimoji="1" lang="en-US" altLang="zh-TW" sz="1400" dirty="0"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>
              <a:lnSpc>
                <a:spcPts val="2000"/>
              </a:lnSpc>
            </a:pPr>
            <a:r>
              <a:rPr kumimoji="1" lang="zh-TW" altLang="en-US" sz="1600" b="1" u="sng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問題：</a:t>
            </a:r>
            <a:endParaRPr kumimoji="1" lang="en-US" altLang="zh-TW" sz="1600" b="1" u="sng" dirty="0"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285750" indent="-285750">
              <a:lnSpc>
                <a:spcPts val="2000"/>
              </a:lnSpc>
              <a:buFont typeface="Arial" panose="020B0604020202020204" pitchFamily="34" charset="0"/>
              <a:buChar char="•"/>
            </a:pP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UDP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每筆傳送的資料大小必須小於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65536KB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，超過大小會得到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message to long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這個錯誤訊息。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ts val="2000"/>
              </a:lnSpc>
            </a:pPr>
            <a:r>
              <a:rPr lang="zh-TW" altLang="en-US" sz="1600" b="1" u="sng" dirty="0">
                <a:latin typeface="標楷體" panose="03000509000000000000" pitchFamily="65" charset="-120"/>
                <a:ea typeface="標楷體" panose="03000509000000000000" pitchFamily="65" charset="-120"/>
              </a:rPr>
              <a:t>解決方法：</a:t>
            </a:r>
            <a:endParaRPr lang="en-US" altLang="zh-TW" sz="1600" b="1" u="sng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285750" indent="-285750">
              <a:lnSpc>
                <a:spcPts val="2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一幀照片為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153600 bytes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，在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client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端用一個大小為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153600 bytes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的</a:t>
            </a:r>
            <a:r>
              <a:rPr lang="en-US" altLang="zh-TW" b="1" u="sng" dirty="0">
                <a:latin typeface="標楷體" panose="03000509000000000000" pitchFamily="65" charset="-120"/>
                <a:ea typeface="標楷體" panose="03000509000000000000" pitchFamily="65" charset="-120"/>
              </a:rPr>
              <a:t>image buffer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來接收當前幀的影像。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kumimoji="1" lang="en-US" altLang="zh-TW" sz="1400" dirty="0"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grpSp>
        <p:nvGrpSpPr>
          <p:cNvPr id="34" name="群組 33">
            <a:extLst>
              <a:ext uri="{FF2B5EF4-FFF2-40B4-BE49-F238E27FC236}">
                <a16:creationId xmlns:a16="http://schemas.microsoft.com/office/drawing/2014/main" id="{69B6801B-A37A-FE24-EE32-AD80E01B62C1}"/>
              </a:ext>
            </a:extLst>
          </p:cNvPr>
          <p:cNvGrpSpPr/>
          <p:nvPr/>
        </p:nvGrpSpPr>
        <p:grpSpPr>
          <a:xfrm>
            <a:off x="3098800" y="3325795"/>
            <a:ext cx="3890747" cy="1440000"/>
            <a:chOff x="1998133" y="2970195"/>
            <a:chExt cx="3890747" cy="1440000"/>
          </a:xfrm>
        </p:grpSpPr>
        <p:grpSp>
          <p:nvGrpSpPr>
            <p:cNvPr id="25" name="群組 24">
              <a:extLst>
                <a:ext uri="{FF2B5EF4-FFF2-40B4-BE49-F238E27FC236}">
                  <a16:creationId xmlns:a16="http://schemas.microsoft.com/office/drawing/2014/main" id="{128D4E1F-40DC-EC5B-099E-375FEE4F407C}"/>
                </a:ext>
              </a:extLst>
            </p:cNvPr>
            <p:cNvGrpSpPr/>
            <p:nvPr/>
          </p:nvGrpSpPr>
          <p:grpSpPr>
            <a:xfrm>
              <a:off x="1998133" y="2971025"/>
              <a:ext cx="1909286" cy="1439170"/>
              <a:chOff x="4058529" y="3242462"/>
              <a:chExt cx="1909286" cy="1439170"/>
            </a:xfrm>
          </p:grpSpPr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E9B332B4-FEB5-C769-574C-AF0AD44E9292}"/>
                  </a:ext>
                </a:extLst>
              </p:cNvPr>
              <p:cNvSpPr/>
              <p:nvPr/>
            </p:nvSpPr>
            <p:spPr>
              <a:xfrm>
                <a:off x="4058529" y="3242462"/>
                <a:ext cx="1909286" cy="360000"/>
              </a:xfrm>
              <a:prstGeom prst="rect">
                <a:avLst/>
              </a:prstGeom>
              <a:solidFill>
                <a:schemeClr val="accent1">
                  <a:alpha val="51000"/>
                </a:schemeClr>
              </a:solidFill>
              <a:effectLst>
                <a:reflection endPos="0" dist="50800" dir="5400000" sy="-100000" algn="bl" rotWithShape="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b="1" dirty="0"/>
                  <a:t>38400 bytes</a:t>
                </a:r>
                <a:endParaRPr lang="zh-TW" altLang="en-US" b="1" dirty="0"/>
              </a:p>
            </p:txBody>
          </p:sp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E94B7880-A0DE-EA18-4D94-CB6077FB0514}"/>
                  </a:ext>
                </a:extLst>
              </p:cNvPr>
              <p:cNvSpPr/>
              <p:nvPr/>
            </p:nvSpPr>
            <p:spPr>
              <a:xfrm>
                <a:off x="4058529" y="3602047"/>
                <a:ext cx="1909286" cy="360000"/>
              </a:xfrm>
              <a:prstGeom prst="rect">
                <a:avLst/>
              </a:prstGeom>
              <a:solidFill>
                <a:schemeClr val="accent1">
                  <a:alpha val="51000"/>
                </a:schemeClr>
              </a:solidFill>
              <a:effectLst>
                <a:reflection endPos="0" dist="50800" dir="5400000" sy="-100000" algn="bl" rotWithShape="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b="1" dirty="0"/>
                  <a:t>38400 bytes</a:t>
                </a:r>
                <a:endParaRPr lang="zh-TW" altLang="en-US" b="1" dirty="0"/>
              </a:p>
            </p:txBody>
          </p:sp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73E32CE5-D484-902F-322B-894241D9DBD6}"/>
                  </a:ext>
                </a:extLst>
              </p:cNvPr>
              <p:cNvSpPr/>
              <p:nvPr/>
            </p:nvSpPr>
            <p:spPr>
              <a:xfrm>
                <a:off x="4058529" y="3957730"/>
                <a:ext cx="1909286" cy="360000"/>
              </a:xfrm>
              <a:prstGeom prst="rect">
                <a:avLst/>
              </a:prstGeom>
              <a:solidFill>
                <a:schemeClr val="accent1">
                  <a:alpha val="51000"/>
                </a:schemeClr>
              </a:solidFill>
              <a:effectLst>
                <a:reflection endPos="0" dist="50800" dir="5400000" sy="-100000" algn="bl" rotWithShape="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b="1" dirty="0"/>
                  <a:t>38400 bytes</a:t>
                </a:r>
                <a:endParaRPr lang="zh-TW" altLang="en-US" b="1" dirty="0"/>
              </a:p>
            </p:txBody>
          </p:sp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FBDF8A93-CD64-4046-32D8-A9A34D39700F}"/>
                  </a:ext>
                </a:extLst>
              </p:cNvPr>
              <p:cNvSpPr/>
              <p:nvPr/>
            </p:nvSpPr>
            <p:spPr>
              <a:xfrm>
                <a:off x="4058529" y="4321632"/>
                <a:ext cx="1909286" cy="360000"/>
              </a:xfrm>
              <a:prstGeom prst="rect">
                <a:avLst/>
              </a:prstGeom>
              <a:solidFill>
                <a:schemeClr val="accent1">
                  <a:alpha val="51000"/>
                </a:schemeClr>
              </a:solidFill>
              <a:effectLst>
                <a:reflection endPos="0" dist="50800" dir="5400000" sy="-100000" algn="bl" rotWithShape="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b="1" dirty="0"/>
                  <a:t>38400 bytes</a:t>
                </a:r>
                <a:endParaRPr lang="zh-TW" altLang="en-US" b="1" dirty="0"/>
              </a:p>
            </p:txBody>
          </p:sp>
        </p:grpSp>
        <p:sp>
          <p:nvSpPr>
            <p:cNvPr id="32" name="右大括弧 31">
              <a:extLst>
                <a:ext uri="{FF2B5EF4-FFF2-40B4-BE49-F238E27FC236}">
                  <a16:creationId xmlns:a16="http://schemas.microsoft.com/office/drawing/2014/main" id="{734C9416-C0D4-C0F4-CD21-A943F7E35DE3}"/>
                </a:ext>
              </a:extLst>
            </p:cNvPr>
            <p:cNvSpPr/>
            <p:nvPr/>
          </p:nvSpPr>
          <p:spPr>
            <a:xfrm>
              <a:off x="4110255" y="2970195"/>
              <a:ext cx="431800" cy="1440000"/>
            </a:xfrm>
            <a:prstGeom prst="rightBrace">
              <a:avLst>
                <a:gd name="adj1" fmla="val 67157"/>
                <a:gd name="adj2" fmla="val 50000"/>
              </a:avLst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3" name="文字方塊 32">
              <a:extLst>
                <a:ext uri="{FF2B5EF4-FFF2-40B4-BE49-F238E27FC236}">
                  <a16:creationId xmlns:a16="http://schemas.microsoft.com/office/drawing/2014/main" id="{1F2BEDA0-F213-AD16-186D-785741A3D513}"/>
                </a:ext>
              </a:extLst>
            </p:cNvPr>
            <p:cNvSpPr txBox="1"/>
            <p:nvPr/>
          </p:nvSpPr>
          <p:spPr>
            <a:xfrm>
              <a:off x="4601947" y="3446253"/>
              <a:ext cx="128693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一幀照片</a:t>
              </a:r>
              <a:endParaRPr lang="en-US" altLang="zh-TW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  <a:p>
              <a:pPr algn="ctr"/>
              <a:r>
                <a:rPr lang="en-US" altLang="zh-TW" dirty="0"/>
                <a:t>153600 bytes</a:t>
              </a:r>
              <a:endParaRPr lang="zh-TW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829148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271577ED-59F8-E815-8946-DC6AD3C584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9233" y="2796908"/>
            <a:ext cx="1909286" cy="1440000"/>
          </a:xfrm>
          <a:prstGeom prst="rect">
            <a:avLst/>
          </a:prstGeom>
        </p:spPr>
      </p:pic>
      <p:sp>
        <p:nvSpPr>
          <p:cNvPr id="111" name="Google Shape;111;p18"/>
          <p:cNvSpPr txBox="1">
            <a:spLocks noGrp="1"/>
          </p:cNvSpPr>
          <p:nvPr>
            <p:ph type="title"/>
          </p:nvPr>
        </p:nvSpPr>
        <p:spPr>
          <a:xfrm>
            <a:off x="311700" y="32999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3600" dirty="0">
                <a:latin typeface="DFKai-SB"/>
                <a:ea typeface="DFKai-SB"/>
                <a:cs typeface="DFKai-SB"/>
                <a:sym typeface="DFKai-SB"/>
              </a:rPr>
              <a:t>UDP </a:t>
            </a:r>
            <a:r>
              <a:rPr lang="zh-TW" altLang="en-US" sz="3600" dirty="0">
                <a:latin typeface="DFKai-SB"/>
                <a:ea typeface="DFKai-SB"/>
                <a:cs typeface="DFKai-SB"/>
                <a:sym typeface="DFKai-SB"/>
              </a:rPr>
              <a:t>即時影像串流</a:t>
            </a:r>
            <a:endParaRPr sz="3600" dirty="0">
              <a:latin typeface="DFKai-SB"/>
              <a:ea typeface="DFKai-SB"/>
              <a:cs typeface="DFKai-SB"/>
              <a:sym typeface="DFKai-SB"/>
            </a:endParaRPr>
          </a:p>
        </p:txBody>
      </p:sp>
      <p:pic>
        <p:nvPicPr>
          <p:cNvPr id="2" name="Final_project_test_video_Screencast from 2023年十二月31日 12時27分07秒">
            <a:hlinkClick r:id="" action="ppaction://media"/>
            <a:extLst>
              <a:ext uri="{FF2B5EF4-FFF2-40B4-BE49-F238E27FC236}">
                <a16:creationId xmlns:a16="http://schemas.microsoft.com/office/drawing/2014/main" id="{0044924B-FB7A-6E6A-3A96-91E6348365D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645584" y="891388"/>
            <a:ext cx="3862645" cy="1552435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7A32401B-D9CB-C082-259F-1D64999ADEAB}"/>
              </a:ext>
            </a:extLst>
          </p:cNvPr>
          <p:cNvSpPr txBox="1"/>
          <p:nvPr/>
        </p:nvSpPr>
        <p:spPr>
          <a:xfrm>
            <a:off x="541605" y="1069207"/>
            <a:ext cx="3837241" cy="31386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zh-TW" altLang="en-US" sz="1600" b="1" u="sng" dirty="0">
                <a:latin typeface="標楷體" panose="03000509000000000000" pitchFamily="65" charset="-120"/>
                <a:ea typeface="標楷體" panose="03000509000000000000" pitchFamily="65" charset="-120"/>
              </a:rPr>
              <a:t>問題：</a:t>
            </a:r>
            <a:endParaRPr lang="en-US" altLang="zh-TW" sz="1600" b="1" u="sng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285750" indent="-285750">
              <a:lnSpc>
                <a:spcPts val="2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若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client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端在</a:t>
            </a:r>
            <a:r>
              <a:rPr lang="en-US" altLang="zh-TW" b="1" u="sng" dirty="0">
                <a:latin typeface="標楷體" panose="03000509000000000000" pitchFamily="65" charset="-120"/>
                <a:ea typeface="標楷體" panose="03000509000000000000" pitchFamily="65" charset="-120"/>
              </a:rPr>
              <a:t>image buffer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等於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153600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bytes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時顯示影像可能會導致顯示出不同幀拼接出來的影像。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285750" indent="-285750">
              <a:lnSpc>
                <a:spcPts val="2000"/>
              </a:lnSpc>
              <a:buFont typeface="Arial" panose="020B0604020202020204" pitchFamily="34" charset="0"/>
              <a:buChar char="•"/>
            </a:pP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ts val="2000"/>
              </a:lnSpc>
            </a:pPr>
            <a:r>
              <a:rPr lang="zh-TW" altLang="en-US" sz="1600" b="1" u="sng" dirty="0">
                <a:latin typeface="標楷體" panose="03000509000000000000" pitchFamily="65" charset="-120"/>
                <a:ea typeface="標楷體" panose="03000509000000000000" pitchFamily="65" charset="-120"/>
              </a:rPr>
              <a:t>解決方法：</a:t>
            </a:r>
            <a:endParaRPr lang="en-US" altLang="zh-TW" sz="1600" b="1" u="sng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285750" indent="-285750">
              <a:lnSpc>
                <a:spcPts val="2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將一幀照片為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153600 bytes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的照片切成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4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等份傳送，並在一幀影像傳送完後傳送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Empty Block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做確認。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285750" indent="-285750">
              <a:lnSpc>
                <a:spcPts val="2000"/>
              </a:lnSpc>
              <a:buFont typeface="Arial" panose="020B0604020202020204" pitchFamily="34" charset="0"/>
              <a:buChar char="•"/>
            </a:pP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Client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端在接收到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0 byte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後才會確認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image buffer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內是否為完整影像，若為完整影像才會顯示出來。</a:t>
            </a:r>
          </a:p>
        </p:txBody>
      </p:sp>
      <p:grpSp>
        <p:nvGrpSpPr>
          <p:cNvPr id="21" name="群組 20">
            <a:extLst>
              <a:ext uri="{FF2B5EF4-FFF2-40B4-BE49-F238E27FC236}">
                <a16:creationId xmlns:a16="http://schemas.microsoft.com/office/drawing/2014/main" id="{46F6C118-6242-D7BF-F6AA-047135C54735}"/>
              </a:ext>
            </a:extLst>
          </p:cNvPr>
          <p:cNvGrpSpPr/>
          <p:nvPr/>
        </p:nvGrpSpPr>
        <p:grpSpPr>
          <a:xfrm>
            <a:off x="4645584" y="2801640"/>
            <a:ext cx="1909286" cy="1805743"/>
            <a:chOff x="4561178" y="2989244"/>
            <a:chExt cx="1909286" cy="1805743"/>
          </a:xfrm>
        </p:grpSpPr>
        <p:grpSp>
          <p:nvGrpSpPr>
            <p:cNvPr id="5" name="群組 4">
              <a:extLst>
                <a:ext uri="{FF2B5EF4-FFF2-40B4-BE49-F238E27FC236}">
                  <a16:creationId xmlns:a16="http://schemas.microsoft.com/office/drawing/2014/main" id="{140807E2-02F4-853C-AE64-1487358A5E04}"/>
                </a:ext>
              </a:extLst>
            </p:cNvPr>
            <p:cNvGrpSpPr/>
            <p:nvPr/>
          </p:nvGrpSpPr>
          <p:grpSpPr>
            <a:xfrm>
              <a:off x="4561178" y="2989244"/>
              <a:ext cx="1909286" cy="1799393"/>
              <a:chOff x="4561178" y="2989244"/>
              <a:chExt cx="1909286" cy="1799393"/>
            </a:xfrm>
          </p:grpSpPr>
          <p:grpSp>
            <p:nvGrpSpPr>
              <p:cNvPr id="13" name="群組 12">
                <a:extLst>
                  <a:ext uri="{FF2B5EF4-FFF2-40B4-BE49-F238E27FC236}">
                    <a16:creationId xmlns:a16="http://schemas.microsoft.com/office/drawing/2014/main" id="{2D51DF69-AE3F-03EB-BF1E-8AA9663D958F}"/>
                  </a:ext>
                </a:extLst>
              </p:cNvPr>
              <p:cNvGrpSpPr/>
              <p:nvPr/>
            </p:nvGrpSpPr>
            <p:grpSpPr>
              <a:xfrm>
                <a:off x="4561178" y="2989244"/>
                <a:ext cx="1909286" cy="1439170"/>
                <a:chOff x="4058529" y="3242462"/>
                <a:chExt cx="1909286" cy="1439170"/>
              </a:xfrm>
            </p:grpSpPr>
            <p:sp>
              <p:nvSpPr>
                <p:cNvPr id="4" name="矩形 3">
                  <a:extLst>
                    <a:ext uri="{FF2B5EF4-FFF2-40B4-BE49-F238E27FC236}">
                      <a16:creationId xmlns:a16="http://schemas.microsoft.com/office/drawing/2014/main" id="{59DE60D8-E1F2-EDE1-47E5-F0D01548EAEB}"/>
                    </a:ext>
                  </a:extLst>
                </p:cNvPr>
                <p:cNvSpPr/>
                <p:nvPr/>
              </p:nvSpPr>
              <p:spPr>
                <a:xfrm>
                  <a:off x="4058529" y="3242462"/>
                  <a:ext cx="1909286" cy="360000"/>
                </a:xfrm>
                <a:prstGeom prst="rect">
                  <a:avLst/>
                </a:prstGeom>
                <a:solidFill>
                  <a:schemeClr val="accent1">
                    <a:alpha val="51000"/>
                  </a:schemeClr>
                </a:solidFill>
                <a:effectLst>
                  <a:reflection endPos="0" dist="50800" dir="5400000" sy="-100000" algn="bl" rotWithShape="0"/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b="1" dirty="0"/>
                    <a:t>38400 bytes</a:t>
                  </a:r>
                  <a:endParaRPr lang="zh-TW" altLang="en-US" b="1" dirty="0"/>
                </a:p>
              </p:txBody>
            </p:sp>
            <p:sp>
              <p:nvSpPr>
                <p:cNvPr id="10" name="矩形 9">
                  <a:extLst>
                    <a:ext uri="{FF2B5EF4-FFF2-40B4-BE49-F238E27FC236}">
                      <a16:creationId xmlns:a16="http://schemas.microsoft.com/office/drawing/2014/main" id="{13BBD8C5-BBB9-AB98-2386-A9CF8C8D07E4}"/>
                    </a:ext>
                  </a:extLst>
                </p:cNvPr>
                <p:cNvSpPr/>
                <p:nvPr/>
              </p:nvSpPr>
              <p:spPr>
                <a:xfrm>
                  <a:off x="4058529" y="3602047"/>
                  <a:ext cx="1909286" cy="360000"/>
                </a:xfrm>
                <a:prstGeom prst="rect">
                  <a:avLst/>
                </a:prstGeom>
                <a:solidFill>
                  <a:schemeClr val="accent1">
                    <a:alpha val="51000"/>
                  </a:schemeClr>
                </a:solidFill>
                <a:effectLst>
                  <a:reflection endPos="0" dist="50800" dir="5400000" sy="-100000" algn="bl" rotWithShape="0"/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b="1" dirty="0"/>
                    <a:t>38400 bytes</a:t>
                  </a:r>
                  <a:endParaRPr lang="zh-TW" altLang="en-US" b="1" dirty="0"/>
                </a:p>
              </p:txBody>
            </p:sp>
            <p:sp>
              <p:nvSpPr>
                <p:cNvPr id="11" name="矩形 10">
                  <a:extLst>
                    <a:ext uri="{FF2B5EF4-FFF2-40B4-BE49-F238E27FC236}">
                      <a16:creationId xmlns:a16="http://schemas.microsoft.com/office/drawing/2014/main" id="{1B96B93E-ECF8-C423-1B9A-D72A6F8011E8}"/>
                    </a:ext>
                  </a:extLst>
                </p:cNvPr>
                <p:cNvSpPr/>
                <p:nvPr/>
              </p:nvSpPr>
              <p:spPr>
                <a:xfrm>
                  <a:off x="4058529" y="3957730"/>
                  <a:ext cx="1909286" cy="360000"/>
                </a:xfrm>
                <a:prstGeom prst="rect">
                  <a:avLst/>
                </a:prstGeom>
                <a:solidFill>
                  <a:schemeClr val="accent1">
                    <a:alpha val="51000"/>
                  </a:schemeClr>
                </a:solidFill>
                <a:effectLst>
                  <a:reflection endPos="0" dist="50800" dir="5400000" sy="-100000" algn="bl" rotWithShape="0"/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b="1" dirty="0"/>
                    <a:t>38400 bytes</a:t>
                  </a:r>
                  <a:endParaRPr lang="zh-TW" altLang="en-US" b="1" dirty="0"/>
                </a:p>
              </p:txBody>
            </p:sp>
            <p:sp>
              <p:nvSpPr>
                <p:cNvPr id="12" name="矩形 11">
                  <a:extLst>
                    <a:ext uri="{FF2B5EF4-FFF2-40B4-BE49-F238E27FC236}">
                      <a16:creationId xmlns:a16="http://schemas.microsoft.com/office/drawing/2014/main" id="{CBAF7AC2-84C4-3C57-F5DD-4915E0E2A359}"/>
                    </a:ext>
                  </a:extLst>
                </p:cNvPr>
                <p:cNvSpPr/>
                <p:nvPr/>
              </p:nvSpPr>
              <p:spPr>
                <a:xfrm>
                  <a:off x="4058529" y="4321632"/>
                  <a:ext cx="1909286" cy="360000"/>
                </a:xfrm>
                <a:prstGeom prst="rect">
                  <a:avLst/>
                </a:prstGeom>
                <a:solidFill>
                  <a:schemeClr val="accent1">
                    <a:alpha val="51000"/>
                  </a:schemeClr>
                </a:solidFill>
                <a:effectLst>
                  <a:reflection endPos="0" dist="50800" dir="5400000" sy="-100000" algn="bl" rotWithShape="0"/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b="1" dirty="0"/>
                    <a:t>38400 bytes</a:t>
                  </a:r>
                  <a:endParaRPr lang="zh-TW" altLang="en-US" b="1" dirty="0"/>
                </a:p>
              </p:txBody>
            </p:sp>
          </p:grpSp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2615194E-1772-13DF-D88E-4F772930E7B5}"/>
                  </a:ext>
                </a:extLst>
              </p:cNvPr>
              <p:cNvSpPr/>
              <p:nvPr/>
            </p:nvSpPr>
            <p:spPr>
              <a:xfrm>
                <a:off x="4561178" y="4428637"/>
                <a:ext cx="1909286" cy="360000"/>
              </a:xfrm>
              <a:prstGeom prst="rect">
                <a:avLst/>
              </a:prstGeom>
              <a:solidFill>
                <a:schemeClr val="tx1">
                  <a:alpha val="51000"/>
                </a:schemeClr>
              </a:solidFill>
              <a:effectLst>
                <a:reflection endPos="0" dist="50800" dir="5400000" sy="-100000" algn="bl" rotWithShape="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b="1" dirty="0"/>
                  <a:t>Empty Block</a:t>
                </a:r>
                <a:endParaRPr lang="zh-TW" altLang="en-US" b="1" dirty="0"/>
              </a:p>
            </p:txBody>
          </p:sp>
        </p:grpSp>
        <p:cxnSp>
          <p:nvCxnSpPr>
            <p:cNvPr id="15" name="直線單箭頭接點 14">
              <a:extLst>
                <a:ext uri="{FF2B5EF4-FFF2-40B4-BE49-F238E27FC236}">
                  <a16:creationId xmlns:a16="http://schemas.microsoft.com/office/drawing/2014/main" id="{C418B31F-135C-313E-9757-F1777DE88B1A}"/>
                </a:ext>
              </a:extLst>
            </p:cNvPr>
            <p:cNvCxnSpPr>
              <a:cxnSpLocks/>
              <a:stCxn id="14" idx="2"/>
              <a:endCxn id="4" idx="0"/>
            </p:cNvCxnSpPr>
            <p:nvPr/>
          </p:nvCxnSpPr>
          <p:spPr>
            <a:xfrm rot="5400000" flipH="1">
              <a:off x="4616124" y="3888941"/>
              <a:ext cx="1799393" cy="12700"/>
            </a:xfrm>
            <a:prstGeom prst="bentConnector5">
              <a:avLst>
                <a:gd name="adj1" fmla="val -12704"/>
                <a:gd name="adj2" fmla="val -10012370"/>
                <a:gd name="adj3" fmla="val 112704"/>
              </a:avLst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ACDB55F1-820C-3A18-643F-2534A1771714}"/>
              </a:ext>
            </a:extLst>
          </p:cNvPr>
          <p:cNvSpPr txBox="1"/>
          <p:nvPr/>
        </p:nvSpPr>
        <p:spPr>
          <a:xfrm>
            <a:off x="6872956" y="3392996"/>
            <a:ext cx="15263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rgbClr val="C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清空</a:t>
            </a:r>
            <a:endParaRPr lang="en-US" altLang="zh-TW" dirty="0">
              <a:solidFill>
                <a:srgbClr val="C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b="1" u="sng" dirty="0">
                <a:solidFill>
                  <a:srgbClr val="C00000"/>
                </a:solidFill>
              </a:rPr>
              <a:t>image buffer</a:t>
            </a:r>
            <a:endParaRPr lang="zh-TW" altLang="en-US" b="1" u="sng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9703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6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 dirty="0">
                <a:latin typeface="DFKai-SB"/>
                <a:ea typeface="DFKai-SB"/>
                <a:cs typeface="DFKai-SB"/>
                <a:sym typeface="DFKai-SB"/>
              </a:rPr>
              <a:t>使用的 </a:t>
            </a:r>
            <a:r>
              <a:rPr lang="zh-TW" sz="3600" dirty="0">
                <a:latin typeface="Times New Roman" panose="02020603050405020304" pitchFamily="18" charset="0"/>
                <a:ea typeface="DFKai-SB"/>
                <a:cs typeface="Times New Roman" panose="02020603050405020304" pitchFamily="18" charset="0"/>
                <a:sym typeface="DFKai-SB"/>
              </a:rPr>
              <a:t>Kernel Primitive、Pattern</a:t>
            </a:r>
            <a:endParaRPr sz="3600" dirty="0">
              <a:latin typeface="Times New Roman" panose="02020603050405020304" pitchFamily="18" charset="0"/>
              <a:ea typeface="DFKai-SB"/>
              <a:cs typeface="Times New Roman" panose="02020603050405020304" pitchFamily="18" charset="0"/>
              <a:sym typeface="DFKai-SB"/>
            </a:endParaRPr>
          </a:p>
        </p:txBody>
      </p:sp>
      <p:sp>
        <p:nvSpPr>
          <p:cNvPr id="112" name="Google Shape;112;p18"/>
          <p:cNvSpPr txBox="1"/>
          <p:nvPr/>
        </p:nvSpPr>
        <p:spPr>
          <a:xfrm>
            <a:off x="311700" y="1073872"/>
            <a:ext cx="8520600" cy="33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19100" lvl="0" indent="-285750" algn="l" rtl="0">
              <a:lnSpc>
                <a:spcPts val="26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 pitchFamily="34" charset="0"/>
              <a:buChar char="•"/>
            </a:pPr>
            <a:r>
              <a:rPr lang="zh-TW" sz="1500" dirty="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Socket TCP : 用於傳輸單張照片與控制命令</a:t>
            </a:r>
            <a:r>
              <a:rPr lang="zh-TW" altLang="en-US" sz="1500" dirty="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。</a:t>
            </a:r>
            <a:endParaRPr sz="1500" dirty="0"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marL="419100" lvl="0" indent="-285750" algn="l" rtl="0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 pitchFamily="34" charset="0"/>
              <a:buChar char="•"/>
            </a:pPr>
            <a:r>
              <a:rPr lang="zh-TW" sz="1500" dirty="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Socket UDP : 用於傳輸即時影像</a:t>
            </a:r>
            <a:r>
              <a:rPr lang="zh-TW" altLang="en-US" sz="1500" dirty="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。</a:t>
            </a:r>
            <a:endParaRPr sz="1500" dirty="0"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marL="419100" lvl="0" indent="-285750" algn="l" rtl="0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 pitchFamily="34" charset="0"/>
              <a:buChar char="•"/>
            </a:pPr>
            <a:r>
              <a:rPr lang="zh-TW" sz="1500" dirty="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Multi-thread: 讓server端可僅用一個model來對兩個camera的影像來源做face recognition</a:t>
            </a:r>
            <a:r>
              <a:rPr lang="en-US" altLang="zh-TW" sz="1500" dirty="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, TCP/UDP server </a:t>
            </a:r>
            <a:r>
              <a:rPr lang="zh-TW" altLang="en-US" sz="1500" dirty="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允許多人連線及傳輸。</a:t>
            </a:r>
            <a:endParaRPr sz="1500" dirty="0"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marL="419100" lvl="0" indent="-285750" algn="l" rtl="0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 pitchFamily="34" charset="0"/>
              <a:buChar char="•"/>
            </a:pPr>
            <a:r>
              <a:rPr lang="zh-TW" sz="1500" dirty="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Semaphore: </a:t>
            </a:r>
            <a:r>
              <a:rPr lang="zh-TW" altLang="en-US" sz="1500" dirty="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避免在</a:t>
            </a:r>
            <a:r>
              <a:rPr lang="zh-TW" sz="1500" dirty="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multi-thread做face recagnition</a:t>
            </a:r>
            <a:r>
              <a:rPr lang="zh-TW" altLang="en-US" sz="1500" dirty="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及同時報警所造成的</a:t>
            </a:r>
            <a:r>
              <a:rPr lang="en-US" altLang="zh-TW" sz="1500" dirty="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race condition.</a:t>
            </a:r>
            <a:endParaRPr sz="1500" dirty="0"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marL="419100" lvl="0" indent="-285750" algn="l" rtl="0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 pitchFamily="34" charset="0"/>
              <a:buChar char="•"/>
            </a:pPr>
            <a:r>
              <a:rPr lang="zh-TW" sz="1500" dirty="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Shared memory: 紀錄當下辨識照片</a:t>
            </a:r>
            <a:r>
              <a:rPr lang="zh-TW" altLang="en-US" sz="1500" dirty="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位址</a:t>
            </a:r>
            <a:r>
              <a:rPr lang="zh-TW" sz="1500" dirty="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、</a:t>
            </a:r>
            <a:r>
              <a:rPr lang="zh-TW" altLang="en-US" sz="1500" dirty="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辨識時間、前後相機幀數和前後壞人幀數。</a:t>
            </a:r>
            <a:endParaRPr lang="en-US" altLang="zh-TW" sz="1500" dirty="0"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marL="419100" indent="-285750">
              <a:lnSpc>
                <a:spcPts val="2600"/>
              </a:lnSpc>
              <a:buClr>
                <a:schemeClr val="dk1"/>
              </a:buClr>
              <a:buSzPts val="1500"/>
              <a:buFont typeface="Arial" panose="020B0604020202020204" pitchFamily="34" charset="0"/>
              <a:buChar char="•"/>
            </a:pPr>
            <a:r>
              <a:rPr lang="zh-TW" altLang="zh-TW" sz="1500" dirty="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Signal</a:t>
            </a:r>
            <a:r>
              <a:rPr lang="en-US" altLang="zh-TW" sz="1500" dirty="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/</a:t>
            </a:r>
            <a:r>
              <a:rPr lang="zh-TW" altLang="zh-TW" sz="1500" dirty="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 Signal handler : </a:t>
            </a:r>
            <a:r>
              <a:rPr lang="zh-TW" altLang="en-US" sz="1500" dirty="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傳送</a:t>
            </a:r>
            <a:r>
              <a:rPr lang="en-US" altLang="zh-TW" sz="1500" dirty="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signal</a:t>
            </a:r>
            <a:r>
              <a:rPr lang="zh-TW" altLang="en-US" sz="1500" dirty="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到特定</a:t>
            </a:r>
            <a:r>
              <a:rPr lang="en-US" altLang="zh-TW" sz="1500" dirty="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task</a:t>
            </a:r>
            <a:r>
              <a:rPr lang="zh-TW" altLang="en-US" sz="1500" dirty="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中，以</a:t>
            </a:r>
            <a:r>
              <a:rPr lang="zh-TW" altLang="en-US" sz="1500" b="0" i="0" dirty="0">
                <a:solidFill>
                  <a:schemeClr val="tx1"/>
                </a:solidFill>
                <a:effectLst/>
                <a:latin typeface="+mn-ea"/>
                <a:ea typeface="+mn-ea"/>
              </a:rPr>
              <a:t>處理信號的函數或程序，</a:t>
            </a:r>
            <a:r>
              <a:rPr lang="en-US" altLang="zh-TW" sz="1500" dirty="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s</a:t>
            </a:r>
            <a:r>
              <a:rPr lang="zh-TW" altLang="zh-TW" sz="1500" dirty="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ignal handler</a:t>
            </a:r>
            <a:r>
              <a:rPr lang="zh-TW" altLang="en-US" sz="1500" b="0" i="0" dirty="0">
                <a:solidFill>
                  <a:schemeClr val="tx1"/>
                </a:solidFill>
                <a:effectLst/>
                <a:latin typeface="+mn-ea"/>
                <a:ea typeface="+mn-ea"/>
              </a:rPr>
              <a:t>會在接收到信號時執行特定的操作</a:t>
            </a:r>
            <a:r>
              <a:rPr lang="zh-TW" altLang="en-US" sz="1500" dirty="0">
                <a:solidFill>
                  <a:schemeClr val="tx1"/>
                </a:solidFill>
                <a:latin typeface="+mn-ea"/>
                <a:ea typeface="+mn-ea"/>
                <a:cs typeface="DFKai-SB"/>
                <a:sym typeface="DFKai-SB"/>
              </a:rPr>
              <a:t>。</a:t>
            </a:r>
            <a:endParaRPr lang="en-US" sz="1500" dirty="0">
              <a:solidFill>
                <a:schemeClr val="tx1"/>
              </a:solidFill>
              <a:latin typeface="+mn-ea"/>
              <a:ea typeface="+mn-ea"/>
              <a:cs typeface="DFKai-SB"/>
              <a:sym typeface="DFKai-SB"/>
            </a:endParaRPr>
          </a:p>
          <a:p>
            <a:pPr marL="419100" lvl="0" indent="-285750" algn="l" rtl="0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Timer: </a:t>
            </a:r>
            <a:r>
              <a:rPr lang="zh-TW" altLang="en-US" sz="1500" dirty="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計算陌生人是否徘徊及警報亮起時間。</a:t>
            </a:r>
            <a:endParaRPr sz="1500" dirty="0"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2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</p:spTree>
    <p:extLst>
      <p:ext uri="{BB962C8B-B14F-4D97-AF65-F5344CB8AC3E}">
        <p14:creationId xmlns:p14="http://schemas.microsoft.com/office/powerpoint/2010/main" val="2439385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5" name="群組 244">
            <a:extLst>
              <a:ext uri="{FF2B5EF4-FFF2-40B4-BE49-F238E27FC236}">
                <a16:creationId xmlns:a16="http://schemas.microsoft.com/office/drawing/2014/main" id="{90E098D7-D184-91C4-DB8B-288D5AF24351}"/>
              </a:ext>
            </a:extLst>
          </p:cNvPr>
          <p:cNvGrpSpPr/>
          <p:nvPr/>
        </p:nvGrpSpPr>
        <p:grpSpPr>
          <a:xfrm>
            <a:off x="775504" y="1021012"/>
            <a:ext cx="5707939" cy="3456799"/>
            <a:chOff x="247901" y="903500"/>
            <a:chExt cx="5707939" cy="3456799"/>
          </a:xfrm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7F91CBC8-7479-105C-EDF9-F8D1612EBF37}"/>
                </a:ext>
              </a:extLst>
            </p:cNvPr>
            <p:cNvSpPr/>
            <p:nvPr/>
          </p:nvSpPr>
          <p:spPr>
            <a:xfrm>
              <a:off x="1544876" y="933608"/>
              <a:ext cx="1043940" cy="3429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050" b="1" dirty="0" err="1">
                  <a:solidFill>
                    <a:schemeClr val="tx1"/>
                  </a:solidFill>
                  <a:ea typeface="標楷體" panose="03000509000000000000" pitchFamily="65" charset="-120"/>
                </a:rPr>
                <a:t>PIR_sensor.c</a:t>
              </a:r>
              <a:endParaRPr lang="zh-TW" altLang="en-US" sz="1050" b="1" dirty="0">
                <a:solidFill>
                  <a:schemeClr val="tx1"/>
                </a:solidFill>
                <a:ea typeface="標楷體" panose="03000509000000000000" pitchFamily="65" charset="-120"/>
              </a:endParaRPr>
            </a:p>
          </p:txBody>
        </p:sp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1BEB9840-51D2-ED3A-1D0A-A25DA712C20E}"/>
                </a:ext>
              </a:extLst>
            </p:cNvPr>
            <p:cNvSpPr/>
            <p:nvPr/>
          </p:nvSpPr>
          <p:spPr>
            <a:xfrm>
              <a:off x="1544877" y="1646155"/>
              <a:ext cx="1043940" cy="3429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050" b="1" dirty="0">
                  <a:solidFill>
                    <a:schemeClr val="tx1"/>
                  </a:solidFill>
                  <a:ea typeface="標楷體" panose="03000509000000000000" pitchFamily="65" charset="-120"/>
                </a:rPr>
                <a:t>Trig_face.py</a:t>
              </a:r>
            </a:p>
            <a:p>
              <a:pPr algn="ctr"/>
              <a:r>
                <a:rPr lang="en-US" altLang="zh-TW" sz="1050" b="1" dirty="0">
                  <a:solidFill>
                    <a:schemeClr val="tx1"/>
                  </a:solidFill>
                  <a:ea typeface="標楷體" panose="03000509000000000000" pitchFamily="65" charset="-120"/>
                </a:rPr>
                <a:t>detection</a:t>
              </a:r>
              <a:endParaRPr lang="zh-TW" altLang="en-US" sz="1050" b="1" dirty="0">
                <a:solidFill>
                  <a:schemeClr val="tx1"/>
                </a:solidFill>
                <a:ea typeface="標楷體" panose="03000509000000000000" pitchFamily="65" charset="-120"/>
              </a:endParaRPr>
            </a:p>
          </p:txBody>
        </p:sp>
        <p:cxnSp>
          <p:nvCxnSpPr>
            <p:cNvPr id="6" name="直線單箭頭接點 5">
              <a:extLst>
                <a:ext uri="{FF2B5EF4-FFF2-40B4-BE49-F238E27FC236}">
                  <a16:creationId xmlns:a16="http://schemas.microsoft.com/office/drawing/2014/main" id="{D3888329-EEFD-D066-5B09-BF96E3E68703}"/>
                </a:ext>
              </a:extLst>
            </p:cNvPr>
            <p:cNvCxnSpPr>
              <a:cxnSpLocks/>
              <a:stCxn id="3" idx="2"/>
              <a:endCxn id="4" idx="0"/>
            </p:cNvCxnSpPr>
            <p:nvPr/>
          </p:nvCxnSpPr>
          <p:spPr>
            <a:xfrm>
              <a:off x="2066846" y="1276508"/>
              <a:ext cx="1" cy="369647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92C92D9C-DEE1-2ECC-1FBF-E028EC4BA2C8}"/>
                </a:ext>
              </a:extLst>
            </p:cNvPr>
            <p:cNvSpPr/>
            <p:nvPr/>
          </p:nvSpPr>
          <p:spPr>
            <a:xfrm>
              <a:off x="3204835" y="913174"/>
              <a:ext cx="1043940" cy="3429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050" b="1" dirty="0">
                  <a:solidFill>
                    <a:schemeClr val="tx1"/>
                  </a:solidFill>
                  <a:ea typeface="標楷體" panose="03000509000000000000" pitchFamily="65" charset="-120"/>
                </a:rPr>
                <a:t>TCP Server</a:t>
              </a:r>
              <a:endParaRPr lang="zh-TW" altLang="en-US" sz="1050" b="1" dirty="0">
                <a:solidFill>
                  <a:schemeClr val="tx1"/>
                </a:solidFill>
                <a:ea typeface="標楷體" panose="03000509000000000000" pitchFamily="65" charset="-120"/>
              </a:endParaRP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AD3E09B3-077E-56B4-A449-A584643A7964}"/>
                </a:ext>
              </a:extLst>
            </p:cNvPr>
            <p:cNvSpPr/>
            <p:nvPr/>
          </p:nvSpPr>
          <p:spPr>
            <a:xfrm>
              <a:off x="4595122" y="903500"/>
              <a:ext cx="1043940" cy="3429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050" b="1" dirty="0">
                  <a:solidFill>
                    <a:schemeClr val="tx1"/>
                  </a:solidFill>
                  <a:ea typeface="標楷體" panose="03000509000000000000" pitchFamily="65" charset="-120"/>
                </a:rPr>
                <a:t>Alarm Server</a:t>
              </a:r>
              <a:endParaRPr lang="zh-TW" altLang="en-US" sz="1050" b="1" dirty="0">
                <a:solidFill>
                  <a:schemeClr val="tx1"/>
                </a:solidFill>
                <a:ea typeface="標楷體" panose="03000509000000000000" pitchFamily="65" charset="-120"/>
              </a:endParaRPr>
            </a:p>
          </p:txBody>
        </p:sp>
        <p:sp>
          <p:nvSpPr>
            <p:cNvPr id="18" name="文字方塊 17">
              <a:extLst>
                <a:ext uri="{FF2B5EF4-FFF2-40B4-BE49-F238E27FC236}">
                  <a16:creationId xmlns:a16="http://schemas.microsoft.com/office/drawing/2014/main" id="{C5612C5B-E28D-0AC1-3D3F-6F9F5174723C}"/>
                </a:ext>
              </a:extLst>
            </p:cNvPr>
            <p:cNvSpPr txBox="1"/>
            <p:nvPr/>
          </p:nvSpPr>
          <p:spPr>
            <a:xfrm>
              <a:off x="2990586" y="2746383"/>
              <a:ext cx="82581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100" b="1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住戶</a:t>
              </a:r>
            </a:p>
          </p:txBody>
        </p:sp>
        <p:sp>
          <p:nvSpPr>
            <p:cNvPr id="41" name="文字方塊 40">
              <a:extLst>
                <a:ext uri="{FF2B5EF4-FFF2-40B4-BE49-F238E27FC236}">
                  <a16:creationId xmlns:a16="http://schemas.microsoft.com/office/drawing/2014/main" id="{ADA001EE-F609-5333-ADBA-7F87CF215546}"/>
                </a:ext>
              </a:extLst>
            </p:cNvPr>
            <p:cNvSpPr txBox="1"/>
            <p:nvPr/>
          </p:nvSpPr>
          <p:spPr>
            <a:xfrm>
              <a:off x="3689586" y="2129320"/>
              <a:ext cx="102479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900" b="1" dirty="0">
                  <a:solidFill>
                    <a:srgbClr val="92D050"/>
                  </a:solidFill>
                  <a:latin typeface="+mj-ea"/>
                  <a:ea typeface="+mj-ea"/>
                </a:rPr>
                <a:t>傳送陌生人圖片</a:t>
              </a:r>
            </a:p>
          </p:txBody>
        </p: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1A7622C7-130F-8E1C-B19B-CB994AB252A5}"/>
                </a:ext>
              </a:extLst>
            </p:cNvPr>
            <p:cNvSpPr/>
            <p:nvPr/>
          </p:nvSpPr>
          <p:spPr>
            <a:xfrm>
              <a:off x="1544876" y="3282941"/>
              <a:ext cx="1043940" cy="3429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050" b="1" dirty="0" err="1">
                  <a:solidFill>
                    <a:schemeClr val="tx1"/>
                  </a:solidFill>
                  <a:ea typeface="標楷體" panose="03000509000000000000" pitchFamily="65" charset="-120"/>
                </a:rPr>
                <a:t>Checker.c</a:t>
              </a:r>
              <a:endParaRPr lang="zh-TW" altLang="en-US" sz="1050" b="1" dirty="0">
                <a:solidFill>
                  <a:schemeClr val="tx1"/>
                </a:solidFill>
                <a:ea typeface="標楷體" panose="03000509000000000000" pitchFamily="65" charset="-120"/>
              </a:endParaRPr>
            </a:p>
          </p:txBody>
        </p:sp>
        <p:sp>
          <p:nvSpPr>
            <p:cNvPr id="43" name="橢圓 42">
              <a:extLst>
                <a:ext uri="{FF2B5EF4-FFF2-40B4-BE49-F238E27FC236}">
                  <a16:creationId xmlns:a16="http://schemas.microsoft.com/office/drawing/2014/main" id="{2EA839BB-6DE8-4184-72F0-305C62E9B68A}"/>
                </a:ext>
              </a:extLst>
            </p:cNvPr>
            <p:cNvSpPr/>
            <p:nvPr/>
          </p:nvSpPr>
          <p:spPr>
            <a:xfrm>
              <a:off x="1549859" y="2422716"/>
              <a:ext cx="1033975" cy="585277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050" b="1" dirty="0">
                  <a:solidFill>
                    <a:schemeClr val="tx1"/>
                  </a:solidFill>
                </a:rPr>
                <a:t>Share Memory</a:t>
              </a:r>
            </a:p>
          </p:txBody>
        </p: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0B5B9AA3-15BD-1D78-C8EA-F029B9642422}"/>
                </a:ext>
              </a:extLst>
            </p:cNvPr>
            <p:cNvSpPr/>
            <p:nvPr/>
          </p:nvSpPr>
          <p:spPr>
            <a:xfrm>
              <a:off x="247901" y="2543904"/>
              <a:ext cx="1043940" cy="3429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050" b="1" dirty="0" err="1">
                  <a:solidFill>
                    <a:schemeClr val="tx1"/>
                  </a:solidFill>
                  <a:ea typeface="標楷體" panose="03000509000000000000" pitchFamily="65" charset="-120"/>
                </a:rPr>
                <a:t>Timer.c</a:t>
              </a:r>
              <a:endParaRPr lang="zh-TW" altLang="en-US" sz="1050" b="1" dirty="0">
                <a:solidFill>
                  <a:schemeClr val="tx1"/>
                </a:solidFill>
                <a:ea typeface="標楷體" panose="03000509000000000000" pitchFamily="65" charset="-120"/>
              </a:endParaRPr>
            </a:p>
          </p:txBody>
        </p:sp>
        <p:cxnSp>
          <p:nvCxnSpPr>
            <p:cNvPr id="46" name="直線單箭頭接點 45">
              <a:extLst>
                <a:ext uri="{FF2B5EF4-FFF2-40B4-BE49-F238E27FC236}">
                  <a16:creationId xmlns:a16="http://schemas.microsoft.com/office/drawing/2014/main" id="{0CD85D14-7F60-E24E-DCAA-3619B82C8612}"/>
                </a:ext>
              </a:extLst>
            </p:cNvPr>
            <p:cNvCxnSpPr>
              <a:cxnSpLocks/>
              <a:stCxn id="44" idx="3"/>
              <a:endCxn id="43" idx="2"/>
            </p:cNvCxnSpPr>
            <p:nvPr/>
          </p:nvCxnSpPr>
          <p:spPr>
            <a:xfrm>
              <a:off x="1291841" y="2715354"/>
              <a:ext cx="258018" cy="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線單箭頭接點 48">
              <a:extLst>
                <a:ext uri="{FF2B5EF4-FFF2-40B4-BE49-F238E27FC236}">
                  <a16:creationId xmlns:a16="http://schemas.microsoft.com/office/drawing/2014/main" id="{86DA8A7D-FD37-65A9-B176-0AF62F4A1B6F}"/>
                </a:ext>
              </a:extLst>
            </p:cNvPr>
            <p:cNvCxnSpPr>
              <a:cxnSpLocks/>
              <a:stCxn id="43" idx="4"/>
              <a:endCxn id="42" idx="0"/>
            </p:cNvCxnSpPr>
            <p:nvPr/>
          </p:nvCxnSpPr>
          <p:spPr>
            <a:xfrm flipH="1">
              <a:off x="2066846" y="3007993"/>
              <a:ext cx="1" cy="27494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線單箭頭接點 52">
              <a:extLst>
                <a:ext uri="{FF2B5EF4-FFF2-40B4-BE49-F238E27FC236}">
                  <a16:creationId xmlns:a16="http://schemas.microsoft.com/office/drawing/2014/main" id="{718D43CC-E1E8-F560-AA21-E02F9CB2463D}"/>
                </a:ext>
              </a:extLst>
            </p:cNvPr>
            <p:cNvCxnSpPr>
              <a:cxnSpLocks/>
              <a:stCxn id="4" idx="2"/>
              <a:endCxn id="43" idx="0"/>
            </p:cNvCxnSpPr>
            <p:nvPr/>
          </p:nvCxnSpPr>
          <p:spPr>
            <a:xfrm>
              <a:off x="2066847" y="1989055"/>
              <a:ext cx="0" cy="43366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線單箭頭接點 63">
              <a:extLst>
                <a:ext uri="{FF2B5EF4-FFF2-40B4-BE49-F238E27FC236}">
                  <a16:creationId xmlns:a16="http://schemas.microsoft.com/office/drawing/2014/main" id="{752779DA-7CDE-8A23-7E60-707146B7A69E}"/>
                </a:ext>
              </a:extLst>
            </p:cNvPr>
            <p:cNvCxnSpPr>
              <a:cxnSpLocks/>
              <a:stCxn id="42" idx="3"/>
              <a:endCxn id="12" idx="1"/>
            </p:cNvCxnSpPr>
            <p:nvPr/>
          </p:nvCxnSpPr>
          <p:spPr>
            <a:xfrm flipV="1">
              <a:off x="2588816" y="1084624"/>
              <a:ext cx="616019" cy="2369767"/>
            </a:xfrm>
            <a:prstGeom prst="bentConnector3">
              <a:avLst>
                <a:gd name="adj1" fmla="val 30758"/>
              </a:avLst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文字方塊 77">
              <a:extLst>
                <a:ext uri="{FF2B5EF4-FFF2-40B4-BE49-F238E27FC236}">
                  <a16:creationId xmlns:a16="http://schemas.microsoft.com/office/drawing/2014/main" id="{0188BC12-B74D-AEA5-4659-4C2B59E69D67}"/>
                </a:ext>
              </a:extLst>
            </p:cNvPr>
            <p:cNvSpPr txBox="1"/>
            <p:nvPr/>
          </p:nvSpPr>
          <p:spPr>
            <a:xfrm>
              <a:off x="2719918" y="1990531"/>
              <a:ext cx="8007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900" b="1" dirty="0">
                  <a:solidFill>
                    <a:schemeClr val="accent1"/>
                  </a:solidFill>
                  <a:latin typeface="+mn-lt"/>
                </a:rPr>
                <a:t>Signal</a:t>
              </a:r>
            </a:p>
            <a:p>
              <a:r>
                <a:rPr lang="zh-TW" altLang="en-US" sz="900" b="1" dirty="0">
                  <a:solidFill>
                    <a:schemeClr val="accent1"/>
                  </a:solidFill>
                  <a:latin typeface="+mn-ea"/>
                  <a:ea typeface="+mn-ea"/>
                </a:rPr>
                <a:t>通知傳照片</a:t>
              </a:r>
            </a:p>
          </p:txBody>
        </p:sp>
        <p:sp>
          <p:nvSpPr>
            <p:cNvPr id="82" name="矩形 81">
              <a:extLst>
                <a:ext uri="{FF2B5EF4-FFF2-40B4-BE49-F238E27FC236}">
                  <a16:creationId xmlns:a16="http://schemas.microsoft.com/office/drawing/2014/main" id="{E2A49BBE-5776-81A9-5C63-B5186CD3B7DA}"/>
                </a:ext>
              </a:extLst>
            </p:cNvPr>
            <p:cNvSpPr/>
            <p:nvPr/>
          </p:nvSpPr>
          <p:spPr>
            <a:xfrm>
              <a:off x="1551767" y="3928321"/>
              <a:ext cx="1032067" cy="3429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050" b="1" dirty="0">
                  <a:solidFill>
                    <a:schemeClr val="tx1"/>
                  </a:solidFill>
                  <a:ea typeface="標楷體" panose="03000509000000000000" pitchFamily="65" charset="-120"/>
                </a:rPr>
                <a:t>UDP Server</a:t>
              </a:r>
              <a:endParaRPr lang="zh-TW" altLang="en-US" sz="1050" b="1" dirty="0">
                <a:solidFill>
                  <a:schemeClr val="tx1"/>
                </a:solidFill>
                <a:ea typeface="標楷體" panose="03000509000000000000" pitchFamily="65" charset="-120"/>
              </a:endParaRPr>
            </a:p>
          </p:txBody>
        </p:sp>
        <p:cxnSp>
          <p:nvCxnSpPr>
            <p:cNvPr id="20" name="直線單箭頭接點 19">
              <a:extLst>
                <a:ext uri="{FF2B5EF4-FFF2-40B4-BE49-F238E27FC236}">
                  <a16:creationId xmlns:a16="http://schemas.microsoft.com/office/drawing/2014/main" id="{605B857F-7E4A-2250-E61D-FE9E74A83E21}"/>
                </a:ext>
              </a:extLst>
            </p:cNvPr>
            <p:cNvCxnSpPr>
              <a:cxnSpLocks/>
              <a:stCxn id="17" idx="2"/>
              <a:endCxn id="19" idx="0"/>
            </p:cNvCxnSpPr>
            <p:nvPr/>
          </p:nvCxnSpPr>
          <p:spPr>
            <a:xfrm>
              <a:off x="3733273" y="3456310"/>
              <a:ext cx="3811" cy="472011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BE8AF812-4572-E341-25E9-ACC434190770}"/>
                </a:ext>
              </a:extLst>
            </p:cNvPr>
            <p:cNvSpPr/>
            <p:nvPr/>
          </p:nvSpPr>
          <p:spPr>
            <a:xfrm>
              <a:off x="3029211" y="2983693"/>
              <a:ext cx="1407791" cy="1376606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D6AEB9D1-B4FB-3FC4-FDA1-E9F345F2DE26}"/>
                </a:ext>
              </a:extLst>
            </p:cNvPr>
            <p:cNvSpPr/>
            <p:nvPr/>
          </p:nvSpPr>
          <p:spPr>
            <a:xfrm>
              <a:off x="3117676" y="3113410"/>
              <a:ext cx="1231194" cy="3429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050" b="1" dirty="0">
                  <a:solidFill>
                    <a:schemeClr val="tx1"/>
                  </a:solidFill>
                  <a:ea typeface="標楷體" panose="03000509000000000000" pitchFamily="65" charset="-120"/>
                </a:rPr>
                <a:t>TCP Client</a:t>
              </a:r>
              <a:endParaRPr lang="zh-TW" altLang="en-US" sz="1050" b="1" dirty="0">
                <a:solidFill>
                  <a:schemeClr val="tx1"/>
                </a:solidFill>
                <a:ea typeface="標楷體" panose="03000509000000000000" pitchFamily="65" charset="-120"/>
              </a:endParaRP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A9F70BDF-2789-0BC4-B513-FF284C32DBEF}"/>
                </a:ext>
              </a:extLst>
            </p:cNvPr>
            <p:cNvSpPr/>
            <p:nvPr/>
          </p:nvSpPr>
          <p:spPr>
            <a:xfrm>
              <a:off x="3125296" y="3928321"/>
              <a:ext cx="1223575" cy="3429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050" b="1" dirty="0">
                  <a:solidFill>
                    <a:schemeClr val="tx1"/>
                  </a:solidFill>
                  <a:ea typeface="標楷體" panose="03000509000000000000" pitchFamily="65" charset="-120"/>
                </a:rPr>
                <a:t>Realtime Client</a:t>
              </a:r>
              <a:endParaRPr lang="zh-TW" altLang="en-US" sz="1050" b="1" dirty="0">
                <a:solidFill>
                  <a:schemeClr val="tx1"/>
                </a:solidFill>
                <a:ea typeface="標楷體" panose="03000509000000000000" pitchFamily="65" charset="-120"/>
              </a:endParaRPr>
            </a:p>
          </p:txBody>
        </p:sp>
        <p:sp>
          <p:nvSpPr>
            <p:cNvPr id="88" name="文字方塊 87">
              <a:extLst>
                <a:ext uri="{FF2B5EF4-FFF2-40B4-BE49-F238E27FC236}">
                  <a16:creationId xmlns:a16="http://schemas.microsoft.com/office/drawing/2014/main" id="{EF8BD14C-62C1-EE78-BAB0-1AB469259024}"/>
                </a:ext>
              </a:extLst>
            </p:cNvPr>
            <p:cNvSpPr txBox="1"/>
            <p:nvPr/>
          </p:nvSpPr>
          <p:spPr>
            <a:xfrm>
              <a:off x="3696289" y="3514995"/>
              <a:ext cx="10247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900" b="1" dirty="0">
                  <a:solidFill>
                    <a:schemeClr val="accent1"/>
                  </a:solidFill>
                  <a:highlight>
                    <a:srgbClr val="FFFFFF"/>
                  </a:highlight>
                  <a:latin typeface="+mn-lt"/>
                </a:rPr>
                <a:t>勾勾叉叉觸發</a:t>
              </a:r>
              <a:endParaRPr lang="en-US" altLang="zh-TW" sz="900" b="1" dirty="0">
                <a:solidFill>
                  <a:schemeClr val="accent1"/>
                </a:solidFill>
                <a:highlight>
                  <a:srgbClr val="FFFFFF"/>
                </a:highlight>
                <a:latin typeface="+mn-lt"/>
              </a:endParaRPr>
            </a:p>
            <a:p>
              <a:r>
                <a:rPr lang="en-US" altLang="zh-TW" sz="900" b="1" dirty="0">
                  <a:solidFill>
                    <a:schemeClr val="accent1"/>
                  </a:solidFill>
                  <a:highlight>
                    <a:srgbClr val="FFFFFF"/>
                  </a:highlight>
                  <a:latin typeface="+mn-lt"/>
                </a:rPr>
                <a:t>Signal</a:t>
              </a:r>
              <a:r>
                <a:rPr lang="zh-TW" altLang="en-US" sz="900" b="1" dirty="0">
                  <a:solidFill>
                    <a:schemeClr val="accent1"/>
                  </a:solidFill>
                  <a:highlight>
                    <a:srgbClr val="FFFFFF"/>
                  </a:highlight>
                  <a:latin typeface="+mn-lt"/>
                </a:rPr>
                <a:t>看</a:t>
              </a:r>
              <a:r>
                <a:rPr lang="en-US" altLang="zh-TW" sz="900" b="1" dirty="0" err="1">
                  <a:solidFill>
                    <a:schemeClr val="accent1"/>
                  </a:solidFill>
                  <a:highlight>
                    <a:srgbClr val="FFFFFF"/>
                  </a:highlight>
                  <a:latin typeface="+mn-lt"/>
                </a:rPr>
                <a:t>realtime</a:t>
              </a:r>
              <a:endParaRPr lang="zh-TW" altLang="en-US" sz="900" b="1" dirty="0">
                <a:solidFill>
                  <a:schemeClr val="accent1"/>
                </a:solidFill>
                <a:highlight>
                  <a:srgbClr val="FFFFFF"/>
                </a:highlight>
                <a:latin typeface="+mn-lt"/>
              </a:endParaRPr>
            </a:p>
          </p:txBody>
        </p:sp>
        <p:sp>
          <p:nvSpPr>
            <p:cNvPr id="93" name="文字方塊 92">
              <a:extLst>
                <a:ext uri="{FF2B5EF4-FFF2-40B4-BE49-F238E27FC236}">
                  <a16:creationId xmlns:a16="http://schemas.microsoft.com/office/drawing/2014/main" id="{1A8CC091-67B8-4C2E-3243-D9CC29E3C054}"/>
                </a:ext>
              </a:extLst>
            </p:cNvPr>
            <p:cNvSpPr txBox="1"/>
            <p:nvPr/>
          </p:nvSpPr>
          <p:spPr>
            <a:xfrm>
              <a:off x="2566599" y="4079337"/>
              <a:ext cx="1065661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800" b="1" dirty="0">
                  <a:solidFill>
                    <a:srgbClr val="C00000"/>
                  </a:solidFill>
                  <a:highlight>
                    <a:srgbClr val="FFFFFF"/>
                  </a:highlight>
                  <a:latin typeface="+mn-lt"/>
                </a:rPr>
                <a:t>Realtime</a:t>
              </a:r>
              <a:endParaRPr lang="zh-TW" altLang="en-US" sz="800" b="1" dirty="0">
                <a:solidFill>
                  <a:srgbClr val="C00000"/>
                </a:solidFill>
                <a:highlight>
                  <a:srgbClr val="FFFFFF"/>
                </a:highlight>
                <a:latin typeface="+mn-lt"/>
              </a:endParaRPr>
            </a:p>
          </p:txBody>
        </p:sp>
        <p:sp>
          <p:nvSpPr>
            <p:cNvPr id="112" name="文字方塊 111">
              <a:extLst>
                <a:ext uri="{FF2B5EF4-FFF2-40B4-BE49-F238E27FC236}">
                  <a16:creationId xmlns:a16="http://schemas.microsoft.com/office/drawing/2014/main" id="{32A3501E-D17E-0552-5414-457424ED969A}"/>
                </a:ext>
              </a:extLst>
            </p:cNvPr>
            <p:cNvSpPr txBox="1"/>
            <p:nvPr/>
          </p:nvSpPr>
          <p:spPr>
            <a:xfrm>
              <a:off x="4713178" y="3884327"/>
              <a:ext cx="124266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900" b="1" dirty="0">
                  <a:solidFill>
                    <a:srgbClr val="92D050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是否觸發警報</a:t>
              </a:r>
            </a:p>
          </p:txBody>
        </p:sp>
        <p:sp>
          <p:nvSpPr>
            <p:cNvPr id="128" name="矩形 127">
              <a:extLst>
                <a:ext uri="{FF2B5EF4-FFF2-40B4-BE49-F238E27FC236}">
                  <a16:creationId xmlns:a16="http://schemas.microsoft.com/office/drawing/2014/main" id="{495954FB-E5E8-53AF-D3DB-FA6773FC0F12}"/>
                </a:ext>
              </a:extLst>
            </p:cNvPr>
            <p:cNvSpPr/>
            <p:nvPr/>
          </p:nvSpPr>
          <p:spPr>
            <a:xfrm>
              <a:off x="4595122" y="1527719"/>
              <a:ext cx="1043940" cy="30769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050" b="1" dirty="0" err="1">
                  <a:solidFill>
                    <a:schemeClr val="tx1"/>
                  </a:solidFill>
                  <a:ea typeface="標楷體" panose="03000509000000000000" pitchFamily="65" charset="-120"/>
                </a:rPr>
                <a:t>LED_timer.c</a:t>
              </a:r>
              <a:endParaRPr lang="zh-TW" altLang="en-US" sz="1050" b="1" dirty="0">
                <a:solidFill>
                  <a:schemeClr val="tx1"/>
                </a:solidFill>
                <a:ea typeface="標楷體" panose="03000509000000000000" pitchFamily="65" charset="-120"/>
              </a:endParaRPr>
            </a:p>
          </p:txBody>
        </p:sp>
        <p:cxnSp>
          <p:nvCxnSpPr>
            <p:cNvPr id="129" name="直線單箭頭接點 128">
              <a:extLst>
                <a:ext uri="{FF2B5EF4-FFF2-40B4-BE49-F238E27FC236}">
                  <a16:creationId xmlns:a16="http://schemas.microsoft.com/office/drawing/2014/main" id="{166F8098-1393-3250-50F4-34B5A6D9214D}"/>
                </a:ext>
              </a:extLst>
            </p:cNvPr>
            <p:cNvCxnSpPr>
              <a:cxnSpLocks/>
              <a:stCxn id="13" idx="2"/>
              <a:endCxn id="128" idx="0"/>
            </p:cNvCxnSpPr>
            <p:nvPr/>
          </p:nvCxnSpPr>
          <p:spPr>
            <a:xfrm>
              <a:off x="5117092" y="1246400"/>
              <a:ext cx="0" cy="281319"/>
            </a:xfrm>
            <a:prstGeom prst="straightConnector1">
              <a:avLst/>
            </a:prstGeom>
            <a:ln w="1905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直線單箭頭接點 63">
              <a:extLst>
                <a:ext uri="{FF2B5EF4-FFF2-40B4-BE49-F238E27FC236}">
                  <a16:creationId xmlns:a16="http://schemas.microsoft.com/office/drawing/2014/main" id="{C9902FED-2165-8409-0B8C-C67448F0F5E8}"/>
                </a:ext>
              </a:extLst>
            </p:cNvPr>
            <p:cNvCxnSpPr>
              <a:cxnSpLocks/>
              <a:stCxn id="82" idx="3"/>
              <a:endCxn id="19" idx="1"/>
            </p:cNvCxnSpPr>
            <p:nvPr/>
          </p:nvCxnSpPr>
          <p:spPr>
            <a:xfrm>
              <a:off x="2583834" y="4099771"/>
              <a:ext cx="541462" cy="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直線單箭頭接點 63">
              <a:extLst>
                <a:ext uri="{FF2B5EF4-FFF2-40B4-BE49-F238E27FC236}">
                  <a16:creationId xmlns:a16="http://schemas.microsoft.com/office/drawing/2014/main" id="{318D8D83-84F2-820E-B8B2-744CF827DE47}"/>
                </a:ext>
              </a:extLst>
            </p:cNvPr>
            <p:cNvCxnSpPr>
              <a:cxnSpLocks/>
              <a:stCxn id="12" idx="2"/>
              <a:endCxn id="17" idx="0"/>
            </p:cNvCxnSpPr>
            <p:nvPr/>
          </p:nvCxnSpPr>
          <p:spPr>
            <a:xfrm>
              <a:off x="3726805" y="1256074"/>
              <a:ext cx="6468" cy="1857336"/>
            </a:xfrm>
            <a:prstGeom prst="straightConnector1">
              <a:avLst/>
            </a:prstGeom>
            <a:ln w="19050">
              <a:solidFill>
                <a:srgbClr val="92D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直線單箭頭接點 63">
              <a:extLst>
                <a:ext uri="{FF2B5EF4-FFF2-40B4-BE49-F238E27FC236}">
                  <a16:creationId xmlns:a16="http://schemas.microsoft.com/office/drawing/2014/main" id="{5BD68BE7-BCD8-5DAE-B49E-98BF51C3AF72}"/>
                </a:ext>
              </a:extLst>
            </p:cNvPr>
            <p:cNvCxnSpPr>
              <a:cxnSpLocks/>
              <a:stCxn id="19" idx="3"/>
              <a:endCxn id="13" idx="3"/>
            </p:cNvCxnSpPr>
            <p:nvPr/>
          </p:nvCxnSpPr>
          <p:spPr>
            <a:xfrm flipV="1">
              <a:off x="4348871" y="1074950"/>
              <a:ext cx="1290191" cy="3024821"/>
            </a:xfrm>
            <a:prstGeom prst="bentConnector3">
              <a:avLst>
                <a:gd name="adj1" fmla="val 117718"/>
              </a:avLst>
            </a:prstGeom>
            <a:ln w="19050">
              <a:solidFill>
                <a:srgbClr val="92D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直線單箭頭接點 63">
              <a:extLst>
                <a:ext uri="{FF2B5EF4-FFF2-40B4-BE49-F238E27FC236}">
                  <a16:creationId xmlns:a16="http://schemas.microsoft.com/office/drawing/2014/main" id="{ABB755D3-F30E-9804-A124-D7504AB6E82F}"/>
                </a:ext>
              </a:extLst>
            </p:cNvPr>
            <p:cNvCxnSpPr>
              <a:cxnSpLocks/>
              <a:stCxn id="42" idx="2"/>
              <a:endCxn id="82" idx="0"/>
            </p:cNvCxnSpPr>
            <p:nvPr/>
          </p:nvCxnSpPr>
          <p:spPr>
            <a:xfrm>
              <a:off x="2066846" y="3625841"/>
              <a:ext cx="955" cy="302480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3" name="文字方塊 222">
              <a:extLst>
                <a:ext uri="{FF2B5EF4-FFF2-40B4-BE49-F238E27FC236}">
                  <a16:creationId xmlns:a16="http://schemas.microsoft.com/office/drawing/2014/main" id="{07B421A4-F7E5-F10F-EE42-F0B6CBAA2C40}"/>
                </a:ext>
              </a:extLst>
            </p:cNvPr>
            <p:cNvSpPr txBox="1"/>
            <p:nvPr/>
          </p:nvSpPr>
          <p:spPr>
            <a:xfrm>
              <a:off x="5117092" y="1262363"/>
              <a:ext cx="640345" cy="2308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TW" sz="900" b="1" dirty="0">
                  <a:solidFill>
                    <a:schemeClr val="bg1">
                      <a:lumMod val="65000"/>
                    </a:schemeClr>
                  </a:solidFill>
                  <a:latin typeface="+mn-lt"/>
                </a:rPr>
                <a:t>write()</a:t>
              </a:r>
              <a:endParaRPr lang="zh-TW" altLang="en-US" sz="900" b="1" dirty="0">
                <a:solidFill>
                  <a:schemeClr val="bg1">
                    <a:lumMod val="65000"/>
                  </a:schemeClr>
                </a:solidFill>
                <a:latin typeface="+mn-lt"/>
              </a:endParaRPr>
            </a:p>
          </p:txBody>
        </p:sp>
      </p:grpSp>
      <p:grpSp>
        <p:nvGrpSpPr>
          <p:cNvPr id="248" name="群組 247">
            <a:extLst>
              <a:ext uri="{FF2B5EF4-FFF2-40B4-BE49-F238E27FC236}">
                <a16:creationId xmlns:a16="http://schemas.microsoft.com/office/drawing/2014/main" id="{59B0651F-547F-4515-FD5C-E86EC3B8D567}"/>
              </a:ext>
            </a:extLst>
          </p:cNvPr>
          <p:cNvGrpSpPr/>
          <p:nvPr/>
        </p:nvGrpSpPr>
        <p:grpSpPr>
          <a:xfrm>
            <a:off x="7247583" y="2428038"/>
            <a:ext cx="832854" cy="1996465"/>
            <a:chOff x="6651322" y="2301475"/>
            <a:chExt cx="832854" cy="1996465"/>
          </a:xfrm>
        </p:grpSpPr>
        <p:grpSp>
          <p:nvGrpSpPr>
            <p:cNvPr id="244" name="群組 243">
              <a:extLst>
                <a:ext uri="{FF2B5EF4-FFF2-40B4-BE49-F238E27FC236}">
                  <a16:creationId xmlns:a16="http://schemas.microsoft.com/office/drawing/2014/main" id="{0AA32807-A3D7-3FF0-851F-8BDDE0B83EA2}"/>
                </a:ext>
              </a:extLst>
            </p:cNvPr>
            <p:cNvGrpSpPr/>
            <p:nvPr/>
          </p:nvGrpSpPr>
          <p:grpSpPr>
            <a:xfrm>
              <a:off x="6651322" y="2301475"/>
              <a:ext cx="766479" cy="1996465"/>
              <a:chOff x="6274143" y="2665004"/>
              <a:chExt cx="766479" cy="1996465"/>
            </a:xfrm>
          </p:grpSpPr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7C2514D9-DCE2-59F7-5AE5-F201D23D6BDD}"/>
                  </a:ext>
                </a:extLst>
              </p:cNvPr>
              <p:cNvSpPr/>
              <p:nvPr/>
            </p:nvSpPr>
            <p:spPr>
              <a:xfrm>
                <a:off x="6370374" y="4020373"/>
                <a:ext cx="381300" cy="246222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050" dirty="0">
                  <a:solidFill>
                    <a:schemeClr val="tx1"/>
                  </a:solidFill>
                  <a:ea typeface="標楷體" panose="03000509000000000000" pitchFamily="65" charset="-120"/>
                </a:endParaRPr>
              </a:p>
            </p:txBody>
          </p:sp>
          <p:sp>
            <p:nvSpPr>
              <p:cNvPr id="87" name="文字方塊 86">
                <a:extLst>
                  <a:ext uri="{FF2B5EF4-FFF2-40B4-BE49-F238E27FC236}">
                    <a16:creationId xmlns:a16="http://schemas.microsoft.com/office/drawing/2014/main" id="{28AFEA00-1746-5CF2-44C9-2100A24BD572}"/>
                  </a:ext>
                </a:extLst>
              </p:cNvPr>
              <p:cNvSpPr txBox="1"/>
              <p:nvPr/>
            </p:nvSpPr>
            <p:spPr>
              <a:xfrm>
                <a:off x="6274143" y="4245971"/>
                <a:ext cx="766479" cy="415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TW" altLang="en-US" sz="1050" b="1" dirty="0">
                    <a:solidFill>
                      <a:schemeClr val="accent4">
                        <a:lumMod val="75000"/>
                      </a:schemeClr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</a:rPr>
                  <a:t>開始要開啟的項目</a:t>
                </a:r>
              </a:p>
            </p:txBody>
          </p:sp>
          <p:grpSp>
            <p:nvGrpSpPr>
              <p:cNvPr id="243" name="群組 242">
                <a:extLst>
                  <a:ext uri="{FF2B5EF4-FFF2-40B4-BE49-F238E27FC236}">
                    <a16:creationId xmlns:a16="http://schemas.microsoft.com/office/drawing/2014/main" id="{0D3B23A4-4CA0-4EF5-8A0B-F3AC1CF2D41E}"/>
                  </a:ext>
                </a:extLst>
              </p:cNvPr>
              <p:cNvGrpSpPr/>
              <p:nvPr/>
            </p:nvGrpSpPr>
            <p:grpSpPr>
              <a:xfrm>
                <a:off x="6274144" y="2665004"/>
                <a:ext cx="689896" cy="927590"/>
                <a:chOff x="6198011" y="2616307"/>
                <a:chExt cx="689896" cy="927590"/>
              </a:xfrm>
            </p:grpSpPr>
            <p:sp>
              <p:nvSpPr>
                <p:cNvPr id="226" name="文字方塊 225">
                  <a:extLst>
                    <a:ext uri="{FF2B5EF4-FFF2-40B4-BE49-F238E27FC236}">
                      <a16:creationId xmlns:a16="http://schemas.microsoft.com/office/drawing/2014/main" id="{D8E6E6CC-1ABE-2C7C-1B90-AD69C54CB249}"/>
                    </a:ext>
                  </a:extLst>
                </p:cNvPr>
                <p:cNvSpPr txBox="1"/>
                <p:nvPr/>
              </p:nvSpPr>
              <p:spPr>
                <a:xfrm>
                  <a:off x="6198011" y="3266898"/>
                  <a:ext cx="647903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TW" sz="1200" b="1" dirty="0">
                      <a:solidFill>
                        <a:schemeClr val="accent1"/>
                      </a:solidFill>
                      <a:latin typeface="+mn-lt"/>
                    </a:rPr>
                    <a:t>Signal</a:t>
                  </a:r>
                  <a:endParaRPr lang="zh-TW" altLang="en-US" sz="1200" b="1" dirty="0">
                    <a:solidFill>
                      <a:schemeClr val="accent1"/>
                    </a:solidFill>
                    <a:latin typeface="+mn-lt"/>
                  </a:endParaRPr>
                </a:p>
              </p:txBody>
            </p:sp>
            <p:cxnSp>
              <p:nvCxnSpPr>
                <p:cNvPr id="228" name="直線單箭頭接點 227">
                  <a:extLst>
                    <a:ext uri="{FF2B5EF4-FFF2-40B4-BE49-F238E27FC236}">
                      <a16:creationId xmlns:a16="http://schemas.microsoft.com/office/drawing/2014/main" id="{4C4CC52C-73A4-BA17-C735-6023F8C8DF4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87997" y="2641558"/>
                  <a:ext cx="393791" cy="0"/>
                </a:xfrm>
                <a:prstGeom prst="straightConnector1">
                  <a:avLst/>
                </a:prstGeom>
                <a:ln w="19050">
                  <a:solidFill>
                    <a:srgbClr val="92D05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9" name="文字方塊 228">
                  <a:extLst>
                    <a:ext uri="{FF2B5EF4-FFF2-40B4-BE49-F238E27FC236}">
                      <a16:creationId xmlns:a16="http://schemas.microsoft.com/office/drawing/2014/main" id="{7ACD64DE-C7B2-ECC7-30D7-89D353C09E53}"/>
                    </a:ext>
                  </a:extLst>
                </p:cNvPr>
                <p:cNvSpPr txBox="1"/>
                <p:nvPr/>
              </p:nvSpPr>
              <p:spPr>
                <a:xfrm>
                  <a:off x="6240004" y="2616307"/>
                  <a:ext cx="647903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TW" sz="1200" b="1" dirty="0">
                      <a:solidFill>
                        <a:srgbClr val="92D050"/>
                      </a:solidFill>
                      <a:latin typeface="+mn-lt"/>
                    </a:rPr>
                    <a:t>TCP</a:t>
                  </a:r>
                  <a:endParaRPr lang="zh-TW" altLang="en-US" sz="1100" b="1" dirty="0">
                    <a:solidFill>
                      <a:srgbClr val="92D050"/>
                    </a:solidFill>
                    <a:latin typeface="+mn-lt"/>
                  </a:endParaRPr>
                </a:p>
              </p:txBody>
            </p:sp>
            <p:sp>
              <p:nvSpPr>
                <p:cNvPr id="232" name="文字方塊 231">
                  <a:extLst>
                    <a:ext uri="{FF2B5EF4-FFF2-40B4-BE49-F238E27FC236}">
                      <a16:creationId xmlns:a16="http://schemas.microsoft.com/office/drawing/2014/main" id="{0C7F67FE-4B0C-38A1-E0A3-68AA0253780E}"/>
                    </a:ext>
                  </a:extLst>
                </p:cNvPr>
                <p:cNvSpPr txBox="1"/>
                <p:nvPr/>
              </p:nvSpPr>
              <p:spPr>
                <a:xfrm>
                  <a:off x="6240004" y="2953500"/>
                  <a:ext cx="647903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TW" sz="1200" b="1" dirty="0">
                      <a:solidFill>
                        <a:srgbClr val="C00000"/>
                      </a:solidFill>
                      <a:latin typeface="+mn-lt"/>
                    </a:rPr>
                    <a:t>UDP</a:t>
                  </a:r>
                  <a:endParaRPr lang="zh-TW" altLang="en-US" sz="1600" b="1" dirty="0">
                    <a:solidFill>
                      <a:srgbClr val="C00000"/>
                    </a:solidFill>
                    <a:latin typeface="+mn-lt"/>
                  </a:endParaRPr>
                </a:p>
              </p:txBody>
            </p:sp>
            <p:cxnSp>
              <p:nvCxnSpPr>
                <p:cNvPr id="241" name="直線單箭頭接點 240">
                  <a:extLst>
                    <a:ext uri="{FF2B5EF4-FFF2-40B4-BE49-F238E27FC236}">
                      <a16:creationId xmlns:a16="http://schemas.microsoft.com/office/drawing/2014/main" id="{67B2614E-6DEA-8026-8D8D-B49F2ABA0D1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87997" y="2982063"/>
                  <a:ext cx="393791" cy="0"/>
                </a:xfrm>
                <a:prstGeom prst="straightConnector1">
                  <a:avLst/>
                </a:prstGeom>
                <a:ln w="19050">
                  <a:solidFill>
                    <a:srgbClr val="C0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2" name="直線單箭頭接點 241">
                  <a:extLst>
                    <a:ext uri="{FF2B5EF4-FFF2-40B4-BE49-F238E27FC236}">
                      <a16:creationId xmlns:a16="http://schemas.microsoft.com/office/drawing/2014/main" id="{6488B63B-CD13-2351-162A-A5640B37EFA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87996" y="3266898"/>
                  <a:ext cx="393791" cy="0"/>
                </a:xfrm>
                <a:prstGeom prst="straightConnector1">
                  <a:avLst/>
                </a:prstGeom>
                <a:ln w="19050">
                  <a:solidFill>
                    <a:schemeClr val="accent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246" name="文字方塊 245">
              <a:extLst>
                <a:ext uri="{FF2B5EF4-FFF2-40B4-BE49-F238E27FC236}">
                  <a16:creationId xmlns:a16="http://schemas.microsoft.com/office/drawing/2014/main" id="{B592C9B1-635A-F2EE-700F-8C0B47AB55D3}"/>
                </a:ext>
              </a:extLst>
            </p:cNvPr>
            <p:cNvSpPr txBox="1"/>
            <p:nvPr/>
          </p:nvSpPr>
          <p:spPr>
            <a:xfrm>
              <a:off x="6671174" y="3231438"/>
              <a:ext cx="813002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050" b="1" dirty="0">
                  <a:solidFill>
                    <a:schemeClr val="tx1"/>
                  </a:solidFill>
                  <a:latin typeface="+mn-lt"/>
                </a:rPr>
                <a:t>Share Mem I/O</a:t>
              </a:r>
              <a:endParaRPr lang="zh-TW" altLang="en-US" sz="1100" b="1" dirty="0">
                <a:solidFill>
                  <a:schemeClr val="tx1"/>
                </a:solidFill>
                <a:latin typeface="+mn-lt"/>
              </a:endParaRPr>
            </a:p>
          </p:txBody>
        </p:sp>
        <p:cxnSp>
          <p:nvCxnSpPr>
            <p:cNvPr id="247" name="直線單箭頭接點 246">
              <a:extLst>
                <a:ext uri="{FF2B5EF4-FFF2-40B4-BE49-F238E27FC236}">
                  <a16:creationId xmlns:a16="http://schemas.microsoft.com/office/drawing/2014/main" id="{DD7343B4-4A27-4DA8-8EA1-90EAA088314B}"/>
                </a:ext>
              </a:extLst>
            </p:cNvPr>
            <p:cNvCxnSpPr>
              <a:cxnSpLocks/>
            </p:cNvCxnSpPr>
            <p:nvPr/>
          </p:nvCxnSpPr>
          <p:spPr>
            <a:xfrm>
              <a:off x="6741308" y="3241346"/>
              <a:ext cx="393791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9" name="Google Shape;106;p17">
            <a:extLst>
              <a:ext uri="{FF2B5EF4-FFF2-40B4-BE49-F238E27FC236}">
                <a16:creationId xmlns:a16="http://schemas.microsoft.com/office/drawing/2014/main" id="{D0615EE4-ACB3-7467-AC1C-368F00EEC73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21813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3600" dirty="0">
                <a:latin typeface="DFKai-SB"/>
                <a:ea typeface="DFKai-SB"/>
                <a:cs typeface="DFKai-SB"/>
                <a:sym typeface="DFKai-SB"/>
              </a:rPr>
              <a:t>Demo</a:t>
            </a:r>
            <a:endParaRPr sz="3600" dirty="0"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EC321AD8-AA91-ECAC-19DC-54459898808C}"/>
              </a:ext>
            </a:extLst>
          </p:cNvPr>
          <p:cNvSpPr txBox="1"/>
          <p:nvPr/>
        </p:nvSpPr>
        <p:spPr>
          <a:xfrm>
            <a:off x="6928676" y="746171"/>
            <a:ext cx="115176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100" b="1" dirty="0">
                <a:solidFill>
                  <a:schemeClr val="tx1"/>
                </a:solidFill>
                <a:latin typeface="+mn-lt"/>
              </a:rPr>
              <a:t>UI Interface</a:t>
            </a:r>
            <a:endParaRPr lang="zh-TW" altLang="en-US" sz="1200" b="1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1CC6EE2E-244D-ADC5-041C-6BEA510B260B}"/>
              </a:ext>
            </a:extLst>
          </p:cNvPr>
          <p:cNvSpPr txBox="1"/>
          <p:nvPr/>
        </p:nvSpPr>
        <p:spPr>
          <a:xfrm>
            <a:off x="2015649" y="3125505"/>
            <a:ext cx="64034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900" b="1" dirty="0">
                <a:solidFill>
                  <a:schemeClr val="tx1"/>
                </a:solidFill>
                <a:latin typeface="+mn-lt"/>
              </a:rPr>
              <a:t>&gt;</a:t>
            </a:r>
            <a:r>
              <a:rPr lang="zh-TW" altLang="en-US" sz="900" b="1" dirty="0">
                <a:solidFill>
                  <a:schemeClr val="tx1"/>
                </a:solidFill>
                <a:latin typeface="+mn-lt"/>
              </a:rPr>
              <a:t>  </a:t>
            </a:r>
            <a:r>
              <a:rPr lang="en-US" altLang="zh-TW" sz="900" b="1" dirty="0">
                <a:solidFill>
                  <a:schemeClr val="tx1"/>
                </a:solidFill>
                <a:latin typeface="+mn-lt"/>
              </a:rPr>
              <a:t>10</a:t>
            </a:r>
            <a:r>
              <a:rPr lang="zh-TW" altLang="en-US" sz="900" b="1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altLang="zh-TW" sz="900" b="1" dirty="0">
                <a:solidFill>
                  <a:schemeClr val="tx1"/>
                </a:solidFill>
                <a:latin typeface="+mn-lt"/>
              </a:rPr>
              <a:t>sec</a:t>
            </a:r>
            <a:endParaRPr lang="zh-TW" altLang="en-US" sz="900" b="1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61C8B018-C739-4686-9F37-4BE9788D50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3545" y="994523"/>
            <a:ext cx="1381837" cy="12456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4" name="接點: 肘形 13">
            <a:extLst>
              <a:ext uri="{FF2B5EF4-FFF2-40B4-BE49-F238E27FC236}">
                <a16:creationId xmlns:a16="http://schemas.microsoft.com/office/drawing/2014/main" id="{82A46360-FB72-43DE-8740-C1BAFBCA09C0}"/>
              </a:ext>
            </a:extLst>
          </p:cNvPr>
          <p:cNvCxnSpPr>
            <a:cxnSpLocks/>
            <a:stCxn id="3" idx="1"/>
            <a:endCxn id="44" idx="0"/>
          </p:cNvCxnSpPr>
          <p:nvPr/>
        </p:nvCxnSpPr>
        <p:spPr>
          <a:xfrm rot="10800000" flipV="1">
            <a:off x="1297475" y="1222570"/>
            <a:ext cx="775005" cy="1438846"/>
          </a:xfrm>
          <a:prstGeom prst="bentConnector2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60A89164-570B-4070-ADA0-AE8DAC1EF51C}"/>
              </a:ext>
            </a:extLst>
          </p:cNvPr>
          <p:cNvCxnSpPr>
            <a:stCxn id="43" idx="0"/>
            <a:endCxn id="4" idx="2"/>
          </p:cNvCxnSpPr>
          <p:nvPr/>
        </p:nvCxnSpPr>
        <p:spPr>
          <a:xfrm flipV="1">
            <a:off x="2594450" y="2106567"/>
            <a:ext cx="0" cy="43366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文字方塊 59">
            <a:extLst>
              <a:ext uri="{FF2B5EF4-FFF2-40B4-BE49-F238E27FC236}">
                <a16:creationId xmlns:a16="http://schemas.microsoft.com/office/drawing/2014/main" id="{80032968-E957-4ACC-960F-5EC8999E2510}"/>
              </a:ext>
            </a:extLst>
          </p:cNvPr>
          <p:cNvSpPr txBox="1"/>
          <p:nvPr/>
        </p:nvSpPr>
        <p:spPr>
          <a:xfrm>
            <a:off x="683237" y="1516835"/>
            <a:ext cx="657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900" b="1" dirty="0">
                <a:solidFill>
                  <a:schemeClr val="accent1"/>
                </a:solidFill>
                <a:latin typeface="+mn-lt"/>
              </a:rPr>
              <a:t>Signal</a:t>
            </a:r>
          </a:p>
          <a:p>
            <a:r>
              <a:rPr lang="zh-TW" altLang="en-US" sz="900" b="1" dirty="0">
                <a:solidFill>
                  <a:schemeClr val="accent1"/>
                </a:solidFill>
                <a:latin typeface="+mn-ea"/>
                <a:ea typeface="+mn-ea"/>
              </a:rPr>
              <a:t>通知計時</a:t>
            </a:r>
          </a:p>
        </p:txBody>
      </p:sp>
      <p:sp>
        <p:nvSpPr>
          <p:cNvPr id="61" name="文字方塊 60">
            <a:extLst>
              <a:ext uri="{FF2B5EF4-FFF2-40B4-BE49-F238E27FC236}">
                <a16:creationId xmlns:a16="http://schemas.microsoft.com/office/drawing/2014/main" id="{37C6DCFC-2027-4830-85F4-B48A20DD387A}"/>
              </a:ext>
            </a:extLst>
          </p:cNvPr>
          <p:cNvSpPr txBox="1"/>
          <p:nvPr/>
        </p:nvSpPr>
        <p:spPr>
          <a:xfrm>
            <a:off x="1920970" y="1380804"/>
            <a:ext cx="640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900" b="1" dirty="0">
                <a:solidFill>
                  <a:schemeClr val="accent1"/>
                </a:solidFill>
                <a:latin typeface="+mn-lt"/>
              </a:rPr>
              <a:t>Signal</a:t>
            </a:r>
          </a:p>
          <a:p>
            <a:r>
              <a:rPr lang="zh-TW" altLang="en-US" sz="900" b="1" dirty="0">
                <a:solidFill>
                  <a:schemeClr val="accent1"/>
                </a:solidFill>
                <a:latin typeface="+mn-ea"/>
                <a:ea typeface="+mn-ea"/>
              </a:rPr>
              <a:t>通知辨識</a:t>
            </a:r>
          </a:p>
        </p:txBody>
      </p:sp>
    </p:spTree>
    <p:extLst>
      <p:ext uri="{BB962C8B-B14F-4D97-AF65-F5344CB8AC3E}">
        <p14:creationId xmlns:p14="http://schemas.microsoft.com/office/powerpoint/2010/main" val="10615411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 txBox="1">
            <a:spLocks noGrp="1"/>
          </p:cNvSpPr>
          <p:nvPr>
            <p:ph type="title"/>
          </p:nvPr>
        </p:nvSpPr>
        <p:spPr>
          <a:xfrm>
            <a:off x="311700" y="20118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3600" dirty="0">
                <a:latin typeface="DFKai-SB"/>
                <a:ea typeface="DFKai-SB"/>
                <a:cs typeface="DFKai-SB"/>
                <a:sym typeface="DFKai-SB"/>
              </a:rPr>
              <a:t>Demo</a:t>
            </a:r>
            <a:endParaRPr sz="3600" dirty="0">
              <a:latin typeface="DFKai-SB"/>
              <a:ea typeface="DFKai-SB"/>
              <a:cs typeface="DFKai-SB"/>
              <a:sym typeface="DFKai-SB"/>
            </a:endParaRPr>
          </a:p>
        </p:txBody>
      </p:sp>
      <p:pic>
        <p:nvPicPr>
          <p:cNvPr id="2" name="DEMO_FINAL">
            <a:hlinkClick r:id="" action="ppaction://media"/>
            <a:extLst>
              <a:ext uri="{FF2B5EF4-FFF2-40B4-BE49-F238E27FC236}">
                <a16:creationId xmlns:a16="http://schemas.microsoft.com/office/drawing/2014/main" id="{90421C4B-B7A1-2D71-5790-1C557EC365D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41120" y="962135"/>
            <a:ext cx="6461760" cy="3634740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14144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979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 txBox="1">
            <a:spLocks noGrp="1"/>
          </p:cNvSpPr>
          <p:nvPr>
            <p:ph type="ctrTitle"/>
          </p:nvPr>
        </p:nvSpPr>
        <p:spPr>
          <a:xfrm>
            <a:off x="2844600" y="1479525"/>
            <a:ext cx="3454800" cy="153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sz="4110" dirty="0">
                <a:latin typeface="DFKai-SB"/>
                <a:ea typeface="DFKai-SB"/>
                <a:cs typeface="DFKai-SB"/>
                <a:sym typeface="DFKai-SB"/>
              </a:rPr>
              <a:t>謝謝大家</a:t>
            </a:r>
            <a:endParaRPr sz="3409" dirty="0">
              <a:latin typeface="DFKai-SB"/>
              <a:ea typeface="DFKai-SB"/>
              <a:cs typeface="DFKai-SB"/>
              <a:sym typeface="DFKai-SB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title"/>
          </p:nvPr>
        </p:nvSpPr>
        <p:spPr>
          <a:xfrm>
            <a:off x="311700" y="2955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 dirty="0">
                <a:latin typeface="DFKai-SB"/>
                <a:ea typeface="DFKai-SB"/>
                <a:cs typeface="DFKai-SB"/>
                <a:sym typeface="DFKai-SB"/>
              </a:rPr>
              <a:t>系統說明</a:t>
            </a:r>
            <a:endParaRPr sz="3600" dirty="0"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63" name="Google Shape;63;p14"/>
          <p:cNvSpPr txBox="1">
            <a:spLocks noGrp="1"/>
          </p:cNvSpPr>
          <p:nvPr>
            <p:ph type="body" idx="1"/>
          </p:nvPr>
        </p:nvSpPr>
        <p:spPr>
          <a:xfrm>
            <a:off x="248774" y="1211150"/>
            <a:ext cx="8415645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>
              <a:lnSpc>
                <a:spcPct val="150000"/>
              </a:lnSpc>
              <a:buClr>
                <a:schemeClr val="dk1"/>
              </a:buClr>
            </a:pPr>
            <a:r>
              <a:rPr lang="zh-TW" dirty="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家門自動偵測壞人系統，並設計</a:t>
            </a:r>
            <a:r>
              <a:rPr lang="zh-TW" dirty="0">
                <a:solidFill>
                  <a:schemeClr val="dk1"/>
                </a:solidFill>
                <a:latin typeface="+mn-lt"/>
                <a:ea typeface="DFKai-SB"/>
                <a:cs typeface="DFKai-SB"/>
                <a:sym typeface="DFKai-SB"/>
              </a:rPr>
              <a:t>UI</a:t>
            </a:r>
            <a:r>
              <a:rPr lang="zh-TW" dirty="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介面(包含I/O)來與此系統互動，以此來防止壞人跑進你家</a:t>
            </a:r>
            <a:endParaRPr dirty="0"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>
              <a:lnSpc>
                <a:spcPct val="150000"/>
              </a:lnSpc>
              <a:buClr>
                <a:schemeClr val="dk1"/>
              </a:buClr>
            </a:pPr>
            <a:r>
              <a:rPr lang="zh-TW" dirty="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系統分成三個部分:</a:t>
            </a:r>
            <a:endParaRPr dirty="0"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</a:pPr>
            <a:r>
              <a:rPr lang="zh-TW" sz="1600" dirty="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紅外線偵測:</a:t>
            </a:r>
            <a:br>
              <a:rPr lang="zh-TW" dirty="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</a:br>
            <a:r>
              <a:rPr lang="zh-TW" dirty="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是否靠近你家門口</a:t>
            </a:r>
            <a:endParaRPr dirty="0"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</a:pPr>
            <a:r>
              <a:rPr lang="zh-TW" sz="1600" dirty="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程式檢測:</a:t>
            </a:r>
            <a:br>
              <a:rPr lang="zh-TW" sz="1600" dirty="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</a:br>
            <a:r>
              <a:rPr lang="zh-TW" dirty="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是否為陌生人，並發出警報</a:t>
            </a:r>
            <a:endParaRPr dirty="0"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</a:pPr>
            <a:r>
              <a:rPr lang="zh-TW" sz="1600" dirty="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遠端影像查看:</a:t>
            </a:r>
            <a:br>
              <a:rPr lang="zh-TW" dirty="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</a:br>
            <a:r>
              <a:rPr lang="zh-TW" dirty="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判斷是否為可疑人員</a:t>
            </a:r>
            <a:endParaRPr dirty="0"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  <p:pic>
        <p:nvPicPr>
          <p:cNvPr id="62" name="Google Shape;62;p14"/>
          <p:cNvPicPr preferRelativeResize="0"/>
          <p:nvPr/>
        </p:nvPicPr>
        <p:blipFill rotWithShape="1">
          <a:blip r:embed="rId3">
            <a:alphaModFix/>
          </a:blip>
          <a:srcRect r="72519" b="55830"/>
          <a:stretch/>
        </p:blipFill>
        <p:spPr>
          <a:xfrm>
            <a:off x="5409668" y="1521690"/>
            <a:ext cx="2513002" cy="2795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4B611035-DA07-F30B-F51D-CBEA08EDBA0E}"/>
              </a:ext>
            </a:extLst>
          </p:cNvPr>
          <p:cNvSpPr/>
          <p:nvPr/>
        </p:nvSpPr>
        <p:spPr>
          <a:xfrm>
            <a:off x="3241237" y="1032619"/>
            <a:ext cx="4668323" cy="3196481"/>
          </a:xfrm>
          <a:prstGeom prst="rect">
            <a:avLst/>
          </a:prstGeom>
          <a:noFill/>
          <a:ln w="1905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5723D876-9B3F-31A4-E479-DD88BAEB7676}"/>
              </a:ext>
            </a:extLst>
          </p:cNvPr>
          <p:cNvSpPr txBox="1"/>
          <p:nvPr/>
        </p:nvSpPr>
        <p:spPr>
          <a:xfrm>
            <a:off x="3228975" y="730207"/>
            <a:ext cx="12820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/>
              <a:t>中央伺服器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ABD6C49-6EA7-6569-3067-CC839EFE4783}"/>
              </a:ext>
            </a:extLst>
          </p:cNvPr>
          <p:cNvSpPr/>
          <p:nvPr/>
        </p:nvSpPr>
        <p:spPr>
          <a:xfrm>
            <a:off x="3962400" y="3080385"/>
            <a:ext cx="1043940" cy="3429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5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讀取影像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B4852AC9-75A4-5A6A-5618-0504ADDB21B0}"/>
              </a:ext>
            </a:extLst>
          </p:cNvPr>
          <p:cNvSpPr/>
          <p:nvPr/>
        </p:nvSpPr>
        <p:spPr>
          <a:xfrm>
            <a:off x="3962400" y="2511980"/>
            <a:ext cx="1043940" cy="3429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5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臉部辨識</a:t>
            </a:r>
          </a:p>
        </p:txBody>
      </p: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E2394466-4C97-42E9-BE65-0BB5CB570538}"/>
              </a:ext>
            </a:extLst>
          </p:cNvPr>
          <p:cNvCxnSpPr>
            <a:cxnSpLocks/>
            <a:stCxn id="8" idx="0"/>
            <a:endCxn id="9" idx="2"/>
          </p:cNvCxnSpPr>
          <p:nvPr/>
        </p:nvCxnSpPr>
        <p:spPr>
          <a:xfrm flipV="1">
            <a:off x="4484370" y="2854881"/>
            <a:ext cx="0" cy="225505"/>
          </a:xfrm>
          <a:prstGeom prst="straightConnector1">
            <a:avLst/>
          </a:prstGeom>
          <a:ln w="1905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6F46A219-841F-3102-4E1F-3FBEF75D8C6A}"/>
              </a:ext>
            </a:extLst>
          </p:cNvPr>
          <p:cNvSpPr txBox="1"/>
          <p:nvPr/>
        </p:nvSpPr>
        <p:spPr>
          <a:xfrm>
            <a:off x="2244039" y="2139708"/>
            <a:ext cx="6029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b="1" dirty="0">
                <a:solidFill>
                  <a:srgbClr val="C00000"/>
                </a:solidFill>
              </a:rPr>
              <a:t>UDP</a:t>
            </a:r>
            <a:endParaRPr lang="zh-TW" altLang="en-US" sz="1200" b="1" dirty="0">
              <a:solidFill>
                <a:srgbClr val="C00000"/>
              </a:solidFill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E449B627-E243-6209-6A87-5AEE0380D63A}"/>
              </a:ext>
            </a:extLst>
          </p:cNvPr>
          <p:cNvSpPr txBox="1"/>
          <p:nvPr/>
        </p:nvSpPr>
        <p:spPr>
          <a:xfrm>
            <a:off x="3655946" y="1398312"/>
            <a:ext cx="76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b="1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&gt;</a:t>
            </a:r>
            <a:r>
              <a:rPr lang="zh-TW" altLang="en-US" sz="1200" b="1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1200" b="1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10sec</a:t>
            </a:r>
            <a:endParaRPr lang="zh-TW" altLang="en-US" sz="1200" b="1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5" name="橢圓 14">
            <a:extLst>
              <a:ext uri="{FF2B5EF4-FFF2-40B4-BE49-F238E27FC236}">
                <a16:creationId xmlns:a16="http://schemas.microsoft.com/office/drawing/2014/main" id="{89CF83D4-178F-F539-E16E-A66E1086DAF1}"/>
              </a:ext>
            </a:extLst>
          </p:cNvPr>
          <p:cNvSpPr/>
          <p:nvPr/>
        </p:nvSpPr>
        <p:spPr>
          <a:xfrm>
            <a:off x="5840730" y="1169137"/>
            <a:ext cx="2004060" cy="515451"/>
          </a:xfrm>
          <a:prstGeom prst="ellipse">
            <a:avLst/>
          </a:prstGeom>
          <a:solidFill>
            <a:schemeClr val="tx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Share memory</a:t>
            </a:r>
            <a:endParaRPr lang="zh-TW" altLang="en-US" sz="1050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6" name="橢圓 15">
            <a:extLst>
              <a:ext uri="{FF2B5EF4-FFF2-40B4-BE49-F238E27FC236}">
                <a16:creationId xmlns:a16="http://schemas.microsoft.com/office/drawing/2014/main" id="{6C7BA972-C367-746C-9025-2D3FB87E15E7}"/>
              </a:ext>
            </a:extLst>
          </p:cNvPr>
          <p:cNvSpPr/>
          <p:nvPr/>
        </p:nvSpPr>
        <p:spPr>
          <a:xfrm>
            <a:off x="3505200" y="3823811"/>
            <a:ext cx="952500" cy="3429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Camera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17" name="橢圓 16">
            <a:extLst>
              <a:ext uri="{FF2B5EF4-FFF2-40B4-BE49-F238E27FC236}">
                <a16:creationId xmlns:a16="http://schemas.microsoft.com/office/drawing/2014/main" id="{175A0EED-D09A-0561-A060-CD562A04EF92}"/>
              </a:ext>
            </a:extLst>
          </p:cNvPr>
          <p:cNvSpPr/>
          <p:nvPr/>
        </p:nvSpPr>
        <p:spPr>
          <a:xfrm>
            <a:off x="4511041" y="3823811"/>
            <a:ext cx="952500" cy="3429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Camera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45FE3D66-7DA3-839A-E8C7-C34049C792D7}"/>
              </a:ext>
            </a:extLst>
          </p:cNvPr>
          <p:cNvCxnSpPr>
            <a:cxnSpLocks/>
            <a:stCxn id="17" idx="0"/>
            <a:endCxn id="8" idx="2"/>
          </p:cNvCxnSpPr>
          <p:nvPr/>
        </p:nvCxnSpPr>
        <p:spPr>
          <a:xfrm flipH="1" flipV="1">
            <a:off x="4484370" y="3423285"/>
            <a:ext cx="502921" cy="40052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D78668A6-B5E1-73B6-1DF2-7FC651F92F4B}"/>
              </a:ext>
            </a:extLst>
          </p:cNvPr>
          <p:cNvCxnSpPr>
            <a:stCxn id="16" idx="0"/>
            <a:endCxn id="8" idx="2"/>
          </p:cNvCxnSpPr>
          <p:nvPr/>
        </p:nvCxnSpPr>
        <p:spPr>
          <a:xfrm flipV="1">
            <a:off x="3981450" y="3423285"/>
            <a:ext cx="502920" cy="40052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群組 1">
            <a:extLst>
              <a:ext uri="{FF2B5EF4-FFF2-40B4-BE49-F238E27FC236}">
                <a16:creationId xmlns:a16="http://schemas.microsoft.com/office/drawing/2014/main" id="{1DDFC103-B9F3-09A9-208B-CCA782E9B39A}"/>
              </a:ext>
            </a:extLst>
          </p:cNvPr>
          <p:cNvGrpSpPr/>
          <p:nvPr/>
        </p:nvGrpSpPr>
        <p:grpSpPr>
          <a:xfrm>
            <a:off x="1222866" y="1313051"/>
            <a:ext cx="997410" cy="1850827"/>
            <a:chOff x="1222866" y="1313051"/>
            <a:chExt cx="997410" cy="1850827"/>
          </a:xfrm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B4D902C9-30CA-4973-B4D5-3CB733A0FCA5}"/>
                </a:ext>
              </a:extLst>
            </p:cNvPr>
            <p:cNvSpPr/>
            <p:nvPr/>
          </p:nvSpPr>
          <p:spPr>
            <a:xfrm>
              <a:off x="1283016" y="1629638"/>
              <a:ext cx="937260" cy="1534240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1589912A-81D9-33E9-2321-D385C08A9E3B}"/>
                </a:ext>
              </a:extLst>
            </p:cNvPr>
            <p:cNvSpPr/>
            <p:nvPr/>
          </p:nvSpPr>
          <p:spPr>
            <a:xfrm>
              <a:off x="1439226" y="1740843"/>
              <a:ext cx="624840" cy="3429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050" dirty="0">
                  <a:solidFill>
                    <a:schemeClr val="tx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查看</a:t>
              </a:r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E45C600E-430A-9670-8FD3-0F0BEC11FC18}"/>
                </a:ext>
              </a:extLst>
            </p:cNvPr>
            <p:cNvSpPr/>
            <p:nvPr/>
          </p:nvSpPr>
          <p:spPr>
            <a:xfrm>
              <a:off x="1431606" y="2203758"/>
              <a:ext cx="624840" cy="3429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050" dirty="0">
                  <a:solidFill>
                    <a:schemeClr val="tx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影像</a:t>
              </a:r>
            </a:p>
          </p:txBody>
        </p:sp>
        <p:sp>
          <p:nvSpPr>
            <p:cNvPr id="11" name="文字方塊 10">
              <a:extLst>
                <a:ext uri="{FF2B5EF4-FFF2-40B4-BE49-F238E27FC236}">
                  <a16:creationId xmlns:a16="http://schemas.microsoft.com/office/drawing/2014/main" id="{26B1E962-7EBB-C05A-8F9C-A17012DBE1B1}"/>
                </a:ext>
              </a:extLst>
            </p:cNvPr>
            <p:cNvSpPr txBox="1"/>
            <p:nvPr/>
          </p:nvSpPr>
          <p:spPr>
            <a:xfrm>
              <a:off x="1222866" y="1313051"/>
              <a:ext cx="82581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b="1" dirty="0"/>
                <a:t>住戶</a:t>
              </a: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1DC5336B-F14E-BE4B-AFEB-A71E67CC88A0}"/>
                </a:ext>
              </a:extLst>
            </p:cNvPr>
            <p:cNvSpPr/>
            <p:nvPr/>
          </p:nvSpPr>
          <p:spPr>
            <a:xfrm>
              <a:off x="1439226" y="2673578"/>
              <a:ext cx="624840" cy="3429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050" dirty="0">
                  <a:solidFill>
                    <a:schemeClr val="tx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報警</a:t>
              </a:r>
            </a:p>
          </p:txBody>
        </p:sp>
      </p:grp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6E341FFA-7E69-B55F-C871-E53C1BB914D4}"/>
              </a:ext>
            </a:extLst>
          </p:cNvPr>
          <p:cNvSpPr txBox="1"/>
          <p:nvPr/>
        </p:nvSpPr>
        <p:spPr>
          <a:xfrm>
            <a:off x="4832986" y="3448466"/>
            <a:ext cx="63246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50" dirty="0"/>
              <a:t>thread</a:t>
            </a:r>
            <a:endParaRPr lang="zh-TW" altLang="en-US" sz="1050" dirty="0"/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1C77D420-86CB-A014-5C9E-F98A568B0B7F}"/>
              </a:ext>
            </a:extLst>
          </p:cNvPr>
          <p:cNvSpPr txBox="1"/>
          <p:nvPr/>
        </p:nvSpPr>
        <p:spPr>
          <a:xfrm>
            <a:off x="3549016" y="3449896"/>
            <a:ext cx="63246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50" dirty="0"/>
              <a:t>thread</a:t>
            </a:r>
            <a:endParaRPr lang="zh-TW" altLang="en-US" sz="1050" dirty="0"/>
          </a:p>
        </p:txBody>
      </p:sp>
      <p:sp>
        <p:nvSpPr>
          <p:cNvPr id="23" name="橢圓 22">
            <a:extLst>
              <a:ext uri="{FF2B5EF4-FFF2-40B4-BE49-F238E27FC236}">
                <a16:creationId xmlns:a16="http://schemas.microsoft.com/office/drawing/2014/main" id="{FD371783-55FC-C3B6-6009-2BB4BC25ED42}"/>
              </a:ext>
            </a:extLst>
          </p:cNvPr>
          <p:cNvSpPr/>
          <p:nvPr/>
        </p:nvSpPr>
        <p:spPr>
          <a:xfrm>
            <a:off x="3596640" y="2040433"/>
            <a:ext cx="731520" cy="297002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5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成員</a:t>
            </a:r>
          </a:p>
        </p:txBody>
      </p:sp>
      <p:sp>
        <p:nvSpPr>
          <p:cNvPr id="24" name="橢圓 23">
            <a:extLst>
              <a:ext uri="{FF2B5EF4-FFF2-40B4-BE49-F238E27FC236}">
                <a16:creationId xmlns:a16="http://schemas.microsoft.com/office/drawing/2014/main" id="{60F50692-E8E5-0E12-0A39-9233222C0DA5}"/>
              </a:ext>
            </a:extLst>
          </p:cNvPr>
          <p:cNvSpPr/>
          <p:nvPr/>
        </p:nvSpPr>
        <p:spPr>
          <a:xfrm>
            <a:off x="4404361" y="2055673"/>
            <a:ext cx="952500" cy="297002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5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陌生人</a:t>
            </a:r>
          </a:p>
        </p:txBody>
      </p:sp>
      <p:cxnSp>
        <p:nvCxnSpPr>
          <p:cNvPr id="25" name="直線單箭頭接點 24">
            <a:extLst>
              <a:ext uri="{FF2B5EF4-FFF2-40B4-BE49-F238E27FC236}">
                <a16:creationId xmlns:a16="http://schemas.microsoft.com/office/drawing/2014/main" id="{74E4379B-0798-6738-0398-0BDB69530793}"/>
              </a:ext>
            </a:extLst>
          </p:cNvPr>
          <p:cNvCxnSpPr>
            <a:stCxn id="9" idx="0"/>
            <a:endCxn id="23" idx="4"/>
          </p:cNvCxnSpPr>
          <p:nvPr/>
        </p:nvCxnSpPr>
        <p:spPr>
          <a:xfrm flipH="1" flipV="1">
            <a:off x="3962400" y="2337436"/>
            <a:ext cx="521970" cy="17454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C8841EB0-BE16-7631-2204-1A63A8BBD550}"/>
              </a:ext>
            </a:extLst>
          </p:cNvPr>
          <p:cNvCxnSpPr>
            <a:stCxn id="9" idx="0"/>
            <a:endCxn id="24" idx="4"/>
          </p:cNvCxnSpPr>
          <p:nvPr/>
        </p:nvCxnSpPr>
        <p:spPr>
          <a:xfrm flipV="1">
            <a:off x="4484370" y="2352676"/>
            <a:ext cx="396241" cy="15930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單箭頭接點 26">
            <a:extLst>
              <a:ext uri="{FF2B5EF4-FFF2-40B4-BE49-F238E27FC236}">
                <a16:creationId xmlns:a16="http://schemas.microsoft.com/office/drawing/2014/main" id="{74893AB3-E1E2-1C1B-534A-1D5B398AE3AF}"/>
              </a:ext>
            </a:extLst>
          </p:cNvPr>
          <p:cNvCxnSpPr>
            <a:stCxn id="24" idx="6"/>
            <a:endCxn id="15" idx="3"/>
          </p:cNvCxnSpPr>
          <p:nvPr/>
        </p:nvCxnSpPr>
        <p:spPr>
          <a:xfrm flipV="1">
            <a:off x="5356861" y="1609102"/>
            <a:ext cx="777357" cy="59507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接點: 肘形 28">
            <a:extLst>
              <a:ext uri="{FF2B5EF4-FFF2-40B4-BE49-F238E27FC236}">
                <a16:creationId xmlns:a16="http://schemas.microsoft.com/office/drawing/2014/main" id="{5C26A199-619E-58E7-C97A-D6441EA82E1F}"/>
              </a:ext>
            </a:extLst>
          </p:cNvPr>
          <p:cNvCxnSpPr>
            <a:cxnSpLocks/>
            <a:endCxn id="39" idx="2"/>
          </p:cNvCxnSpPr>
          <p:nvPr/>
        </p:nvCxnSpPr>
        <p:spPr>
          <a:xfrm>
            <a:off x="2076327" y="2837388"/>
            <a:ext cx="4811666" cy="910546"/>
          </a:xfrm>
          <a:prstGeom prst="bentConnector4">
            <a:avLst>
              <a:gd name="adj1" fmla="val 6410"/>
              <a:gd name="adj2" fmla="val 170631"/>
            </a:avLst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4E1A86D1-D9F6-1377-B038-F2A5D98D1D50}"/>
              </a:ext>
            </a:extLst>
          </p:cNvPr>
          <p:cNvSpPr txBox="1"/>
          <p:nvPr/>
        </p:nvSpPr>
        <p:spPr>
          <a:xfrm>
            <a:off x="2242707" y="1673066"/>
            <a:ext cx="6515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b="1" dirty="0">
                <a:solidFill>
                  <a:srgbClr val="92D050"/>
                </a:solidFill>
              </a:rPr>
              <a:t>TCP</a:t>
            </a:r>
            <a:endParaRPr lang="zh-TW" altLang="en-US" sz="1200" b="1" dirty="0">
              <a:solidFill>
                <a:srgbClr val="92D050"/>
              </a:solidFill>
            </a:endParaRP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9C38769E-349B-9FA4-B315-E3BF94856F53}"/>
              </a:ext>
            </a:extLst>
          </p:cNvPr>
          <p:cNvSpPr txBox="1"/>
          <p:nvPr/>
        </p:nvSpPr>
        <p:spPr>
          <a:xfrm>
            <a:off x="2437050" y="4131783"/>
            <a:ext cx="6515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b="1" dirty="0">
                <a:solidFill>
                  <a:srgbClr val="92D050"/>
                </a:solidFill>
              </a:rPr>
              <a:t>TCP</a:t>
            </a:r>
            <a:endParaRPr lang="zh-TW" altLang="en-US" sz="1200" b="1" dirty="0">
              <a:solidFill>
                <a:srgbClr val="92D050"/>
              </a:solidFill>
            </a:endParaRPr>
          </a:p>
        </p:txBody>
      </p:sp>
      <p:sp>
        <p:nvSpPr>
          <p:cNvPr id="32" name="Google Shape;68;p15">
            <a:extLst>
              <a:ext uri="{FF2B5EF4-FFF2-40B4-BE49-F238E27FC236}">
                <a16:creationId xmlns:a16="http://schemas.microsoft.com/office/drawing/2014/main" id="{BF8B6F91-3E57-62ED-5E41-123BEFEB7F9B}"/>
              </a:ext>
            </a:extLst>
          </p:cNvPr>
          <p:cNvSpPr txBox="1">
            <a:spLocks/>
          </p:cNvSpPr>
          <p:nvPr/>
        </p:nvSpPr>
        <p:spPr>
          <a:xfrm>
            <a:off x="311700" y="21236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endParaRPr lang="zh-TW" altLang="en-US" sz="3200" dirty="0"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33" name="Google Shape;68;p15">
            <a:extLst>
              <a:ext uri="{FF2B5EF4-FFF2-40B4-BE49-F238E27FC236}">
                <a16:creationId xmlns:a16="http://schemas.microsoft.com/office/drawing/2014/main" id="{D5116873-A5FE-80BD-76C7-9DB28152C61D}"/>
              </a:ext>
            </a:extLst>
          </p:cNvPr>
          <p:cNvSpPr txBox="1">
            <a:spLocks/>
          </p:cNvSpPr>
          <p:nvPr/>
        </p:nvSpPr>
        <p:spPr>
          <a:xfrm>
            <a:off x="448860" y="336142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8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zh-TW" altLang="en-US" sz="3600" dirty="0">
                <a:latin typeface="DFKai-SB"/>
                <a:ea typeface="DFKai-SB"/>
                <a:cs typeface="DFKai-SB"/>
                <a:sym typeface="DFKai-SB"/>
              </a:rPr>
              <a:t>系統架構</a:t>
            </a:r>
          </a:p>
        </p:txBody>
      </p:sp>
      <p:cxnSp>
        <p:nvCxnSpPr>
          <p:cNvPr id="34" name="直線單箭頭接點 26">
            <a:extLst>
              <a:ext uri="{FF2B5EF4-FFF2-40B4-BE49-F238E27FC236}">
                <a16:creationId xmlns:a16="http://schemas.microsoft.com/office/drawing/2014/main" id="{B7BA9DFF-A5CE-C2C1-5FB5-404101D0C2D6}"/>
              </a:ext>
            </a:extLst>
          </p:cNvPr>
          <p:cNvCxnSpPr>
            <a:cxnSpLocks/>
            <a:stCxn id="35" idx="1"/>
            <a:endCxn id="4" idx="3"/>
          </p:cNvCxnSpPr>
          <p:nvPr/>
        </p:nvCxnSpPr>
        <p:spPr>
          <a:xfrm rot="10800000" flipV="1">
            <a:off x="2064067" y="1427945"/>
            <a:ext cx="2340295" cy="484347"/>
          </a:xfrm>
          <a:prstGeom prst="bentConnector3">
            <a:avLst>
              <a:gd name="adj1" fmla="val 60419"/>
            </a:avLst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矩形 34">
            <a:extLst>
              <a:ext uri="{FF2B5EF4-FFF2-40B4-BE49-F238E27FC236}">
                <a16:creationId xmlns:a16="http://schemas.microsoft.com/office/drawing/2014/main" id="{FCE12C57-3484-247C-AEC3-1E1B1B76CAEC}"/>
              </a:ext>
            </a:extLst>
          </p:cNvPr>
          <p:cNvSpPr/>
          <p:nvPr/>
        </p:nvSpPr>
        <p:spPr>
          <a:xfrm>
            <a:off x="4404361" y="1256496"/>
            <a:ext cx="952500" cy="3429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5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確認陌生人是否徘徊</a:t>
            </a: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8AAC28C8-79B0-E019-37E3-B08967869420}"/>
              </a:ext>
            </a:extLst>
          </p:cNvPr>
          <p:cNvSpPr/>
          <p:nvPr/>
        </p:nvSpPr>
        <p:spPr>
          <a:xfrm>
            <a:off x="5901572" y="2459409"/>
            <a:ext cx="1196342" cy="34290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50" b="1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警報系統</a:t>
            </a:r>
          </a:p>
        </p:txBody>
      </p:sp>
      <p:grpSp>
        <p:nvGrpSpPr>
          <p:cNvPr id="38" name="群組 37">
            <a:extLst>
              <a:ext uri="{FF2B5EF4-FFF2-40B4-BE49-F238E27FC236}">
                <a16:creationId xmlns:a16="http://schemas.microsoft.com/office/drawing/2014/main" id="{E016554E-7AE1-947A-21D2-7DEC095CB90B}"/>
              </a:ext>
            </a:extLst>
          </p:cNvPr>
          <p:cNvGrpSpPr/>
          <p:nvPr/>
        </p:nvGrpSpPr>
        <p:grpSpPr>
          <a:xfrm>
            <a:off x="6171193" y="2764721"/>
            <a:ext cx="1444752" cy="1098833"/>
            <a:chOff x="6018841" y="3012048"/>
            <a:chExt cx="1444752" cy="1098833"/>
          </a:xfrm>
        </p:grpSpPr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06BE8863-0B79-9C91-F87B-5BCD901C4FA5}"/>
                </a:ext>
              </a:extLst>
            </p:cNvPr>
            <p:cNvSpPr/>
            <p:nvPr/>
          </p:nvSpPr>
          <p:spPr>
            <a:xfrm>
              <a:off x="6137470" y="3652361"/>
              <a:ext cx="1196342" cy="3429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050" dirty="0">
                  <a:solidFill>
                    <a:schemeClr val="tx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接收警報</a:t>
              </a:r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3622CFA0-0F06-22B9-A5D1-049514F75B3C}"/>
                </a:ext>
              </a:extLst>
            </p:cNvPr>
            <p:cNvSpPr/>
            <p:nvPr/>
          </p:nvSpPr>
          <p:spPr>
            <a:xfrm>
              <a:off x="6018841" y="3012048"/>
              <a:ext cx="1444752" cy="109883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noFill/>
              </a:endParaRPr>
            </a:p>
          </p:txBody>
        </p: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24737E84-A35C-1C39-E323-5C13F3F92E0A}"/>
                </a:ext>
              </a:extLst>
            </p:cNvPr>
            <p:cNvSpPr/>
            <p:nvPr/>
          </p:nvSpPr>
          <p:spPr>
            <a:xfrm>
              <a:off x="6137470" y="3138134"/>
              <a:ext cx="1196342" cy="3429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050" dirty="0">
                  <a:solidFill>
                    <a:schemeClr val="tx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接收</a:t>
              </a:r>
              <a:r>
                <a:rPr lang="en-US" altLang="zh-TW" sz="1050" dirty="0">
                  <a:solidFill>
                    <a:schemeClr val="tx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Signal</a:t>
              </a:r>
            </a:p>
            <a:p>
              <a:pPr algn="ctr"/>
              <a:r>
                <a:rPr lang="zh-TW" altLang="en-US" sz="1050" dirty="0">
                  <a:solidFill>
                    <a:schemeClr val="tx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觸發</a:t>
              </a:r>
              <a:r>
                <a:rPr lang="en-US" altLang="zh-TW" sz="1050" dirty="0">
                  <a:solidFill>
                    <a:schemeClr val="tx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LED</a:t>
              </a:r>
              <a:endParaRPr lang="zh-TW" altLang="en-US" sz="105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cxnSp>
          <p:nvCxnSpPr>
            <p:cNvPr id="42" name="直線單箭頭接點 41">
              <a:extLst>
                <a:ext uri="{FF2B5EF4-FFF2-40B4-BE49-F238E27FC236}">
                  <a16:creationId xmlns:a16="http://schemas.microsoft.com/office/drawing/2014/main" id="{B2A6F73A-8649-37E8-66D6-F377F2B42C4B}"/>
                </a:ext>
              </a:extLst>
            </p:cNvPr>
            <p:cNvCxnSpPr>
              <a:cxnSpLocks/>
              <a:endCxn id="41" idx="2"/>
            </p:cNvCxnSpPr>
            <p:nvPr/>
          </p:nvCxnSpPr>
          <p:spPr>
            <a:xfrm flipV="1">
              <a:off x="6732524" y="3481034"/>
              <a:ext cx="3117" cy="17132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E881FEDD-42E2-280B-EF4C-32C19031AD59}"/>
              </a:ext>
            </a:extLst>
          </p:cNvPr>
          <p:cNvSpPr txBox="1"/>
          <p:nvPr/>
        </p:nvSpPr>
        <p:spPr>
          <a:xfrm>
            <a:off x="5262990" y="1679181"/>
            <a:ext cx="8712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b="1" dirty="0">
                <a:solidFill>
                  <a:schemeClr val="tx1"/>
                </a:solidFill>
                <a:latin typeface="+mj-lt"/>
                <a:ea typeface="標楷體" panose="03000509000000000000" pitchFamily="65" charset="-120"/>
              </a:rPr>
              <a:t>Start/Stop timer</a:t>
            </a:r>
            <a:endParaRPr lang="zh-TW" altLang="en-US" sz="800" b="1" dirty="0">
              <a:solidFill>
                <a:schemeClr val="tx1"/>
              </a:solidFill>
              <a:latin typeface="+mj-lt"/>
              <a:ea typeface="標楷體" panose="03000509000000000000" pitchFamily="65" charset="-120"/>
            </a:endParaRPr>
          </a:p>
        </p:txBody>
      </p: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3A0FA9EE-3EBF-9365-941E-324C0F878014}"/>
              </a:ext>
            </a:extLst>
          </p:cNvPr>
          <p:cNvCxnSpPr>
            <a:cxnSpLocks/>
            <a:stCxn id="15" idx="2"/>
            <a:endCxn id="35" idx="3"/>
          </p:cNvCxnSpPr>
          <p:nvPr/>
        </p:nvCxnSpPr>
        <p:spPr>
          <a:xfrm flipH="1">
            <a:off x="5356861" y="1426863"/>
            <a:ext cx="483869" cy="108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單箭頭接點 26">
            <a:extLst>
              <a:ext uri="{FF2B5EF4-FFF2-40B4-BE49-F238E27FC236}">
                <a16:creationId xmlns:a16="http://schemas.microsoft.com/office/drawing/2014/main" id="{F937909C-11B5-E6FA-9FF1-00BD7E5A02EF}"/>
              </a:ext>
            </a:extLst>
          </p:cNvPr>
          <p:cNvCxnSpPr>
            <a:cxnSpLocks/>
            <a:stCxn id="8" idx="1"/>
            <a:endCxn id="5" idx="3"/>
          </p:cNvCxnSpPr>
          <p:nvPr/>
        </p:nvCxnSpPr>
        <p:spPr>
          <a:xfrm rot="10800000">
            <a:off x="2056446" y="2375209"/>
            <a:ext cx="1905954" cy="876627"/>
          </a:xfrm>
          <a:prstGeom prst="bentConnector3">
            <a:avLst>
              <a:gd name="adj1" fmla="val 51028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09791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5" name="群組 244">
            <a:extLst>
              <a:ext uri="{FF2B5EF4-FFF2-40B4-BE49-F238E27FC236}">
                <a16:creationId xmlns:a16="http://schemas.microsoft.com/office/drawing/2014/main" id="{90E098D7-D184-91C4-DB8B-288D5AF24351}"/>
              </a:ext>
            </a:extLst>
          </p:cNvPr>
          <p:cNvGrpSpPr/>
          <p:nvPr/>
        </p:nvGrpSpPr>
        <p:grpSpPr>
          <a:xfrm>
            <a:off x="775504" y="1021012"/>
            <a:ext cx="5707939" cy="3456799"/>
            <a:chOff x="247901" y="903500"/>
            <a:chExt cx="5707939" cy="3456799"/>
          </a:xfrm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7F91CBC8-7479-105C-EDF9-F8D1612EBF37}"/>
                </a:ext>
              </a:extLst>
            </p:cNvPr>
            <p:cNvSpPr/>
            <p:nvPr/>
          </p:nvSpPr>
          <p:spPr>
            <a:xfrm>
              <a:off x="1544876" y="933608"/>
              <a:ext cx="1043940" cy="3429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050" b="1" dirty="0" err="1">
                  <a:solidFill>
                    <a:schemeClr val="tx1"/>
                  </a:solidFill>
                  <a:ea typeface="標楷體" panose="03000509000000000000" pitchFamily="65" charset="-120"/>
                </a:rPr>
                <a:t>PIR_sensor.c</a:t>
              </a:r>
              <a:endParaRPr lang="zh-TW" altLang="en-US" sz="1050" b="1" dirty="0">
                <a:solidFill>
                  <a:schemeClr val="tx1"/>
                </a:solidFill>
                <a:ea typeface="標楷體" panose="03000509000000000000" pitchFamily="65" charset="-120"/>
              </a:endParaRPr>
            </a:p>
          </p:txBody>
        </p:sp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1BEB9840-51D2-ED3A-1D0A-A25DA712C20E}"/>
                </a:ext>
              </a:extLst>
            </p:cNvPr>
            <p:cNvSpPr/>
            <p:nvPr/>
          </p:nvSpPr>
          <p:spPr>
            <a:xfrm>
              <a:off x="1544877" y="1646155"/>
              <a:ext cx="1043940" cy="3429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050" b="1" dirty="0">
                  <a:solidFill>
                    <a:schemeClr val="tx1"/>
                  </a:solidFill>
                  <a:ea typeface="標楷體" panose="03000509000000000000" pitchFamily="65" charset="-120"/>
                </a:rPr>
                <a:t>Trig_face.py</a:t>
              </a:r>
            </a:p>
            <a:p>
              <a:pPr algn="ctr"/>
              <a:r>
                <a:rPr lang="en-US" altLang="zh-TW" sz="1050" b="1" dirty="0">
                  <a:solidFill>
                    <a:schemeClr val="tx1"/>
                  </a:solidFill>
                  <a:ea typeface="標楷體" panose="03000509000000000000" pitchFamily="65" charset="-120"/>
                </a:rPr>
                <a:t>detection</a:t>
              </a:r>
              <a:endParaRPr lang="zh-TW" altLang="en-US" sz="1050" b="1" dirty="0">
                <a:solidFill>
                  <a:schemeClr val="tx1"/>
                </a:solidFill>
                <a:ea typeface="標楷體" panose="03000509000000000000" pitchFamily="65" charset="-120"/>
              </a:endParaRPr>
            </a:p>
          </p:txBody>
        </p:sp>
        <p:cxnSp>
          <p:nvCxnSpPr>
            <p:cNvPr id="6" name="直線單箭頭接點 5">
              <a:extLst>
                <a:ext uri="{FF2B5EF4-FFF2-40B4-BE49-F238E27FC236}">
                  <a16:creationId xmlns:a16="http://schemas.microsoft.com/office/drawing/2014/main" id="{D3888329-EEFD-D066-5B09-BF96E3E68703}"/>
                </a:ext>
              </a:extLst>
            </p:cNvPr>
            <p:cNvCxnSpPr>
              <a:cxnSpLocks/>
              <a:stCxn id="3" idx="2"/>
              <a:endCxn id="4" idx="0"/>
            </p:cNvCxnSpPr>
            <p:nvPr/>
          </p:nvCxnSpPr>
          <p:spPr>
            <a:xfrm>
              <a:off x="2066846" y="1276508"/>
              <a:ext cx="1" cy="369647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92C92D9C-DEE1-2ECC-1FBF-E028EC4BA2C8}"/>
                </a:ext>
              </a:extLst>
            </p:cNvPr>
            <p:cNvSpPr/>
            <p:nvPr/>
          </p:nvSpPr>
          <p:spPr>
            <a:xfrm>
              <a:off x="3204835" y="913174"/>
              <a:ext cx="1043940" cy="3429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050" b="1" dirty="0">
                  <a:solidFill>
                    <a:schemeClr val="tx1"/>
                  </a:solidFill>
                  <a:ea typeface="標楷體" panose="03000509000000000000" pitchFamily="65" charset="-120"/>
                </a:rPr>
                <a:t>TCP Server</a:t>
              </a:r>
              <a:endParaRPr lang="zh-TW" altLang="en-US" sz="1050" b="1" dirty="0">
                <a:solidFill>
                  <a:schemeClr val="tx1"/>
                </a:solidFill>
                <a:ea typeface="標楷體" panose="03000509000000000000" pitchFamily="65" charset="-120"/>
              </a:endParaRP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AD3E09B3-077E-56B4-A449-A584643A7964}"/>
                </a:ext>
              </a:extLst>
            </p:cNvPr>
            <p:cNvSpPr/>
            <p:nvPr/>
          </p:nvSpPr>
          <p:spPr>
            <a:xfrm>
              <a:off x="4595122" y="903500"/>
              <a:ext cx="1043940" cy="3429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050" b="1" dirty="0">
                  <a:solidFill>
                    <a:schemeClr val="tx1"/>
                  </a:solidFill>
                  <a:ea typeface="標楷體" panose="03000509000000000000" pitchFamily="65" charset="-120"/>
                </a:rPr>
                <a:t>Alarm Server</a:t>
              </a:r>
              <a:endParaRPr lang="zh-TW" altLang="en-US" sz="1050" b="1" dirty="0">
                <a:solidFill>
                  <a:schemeClr val="tx1"/>
                </a:solidFill>
                <a:ea typeface="標楷體" panose="03000509000000000000" pitchFamily="65" charset="-120"/>
              </a:endParaRPr>
            </a:p>
          </p:txBody>
        </p:sp>
        <p:sp>
          <p:nvSpPr>
            <p:cNvPr id="18" name="文字方塊 17">
              <a:extLst>
                <a:ext uri="{FF2B5EF4-FFF2-40B4-BE49-F238E27FC236}">
                  <a16:creationId xmlns:a16="http://schemas.microsoft.com/office/drawing/2014/main" id="{C5612C5B-E28D-0AC1-3D3F-6F9F5174723C}"/>
                </a:ext>
              </a:extLst>
            </p:cNvPr>
            <p:cNvSpPr txBox="1"/>
            <p:nvPr/>
          </p:nvSpPr>
          <p:spPr>
            <a:xfrm>
              <a:off x="2990586" y="2746383"/>
              <a:ext cx="82581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100" b="1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住戶</a:t>
              </a:r>
            </a:p>
          </p:txBody>
        </p:sp>
        <p:sp>
          <p:nvSpPr>
            <p:cNvPr id="41" name="文字方塊 40">
              <a:extLst>
                <a:ext uri="{FF2B5EF4-FFF2-40B4-BE49-F238E27FC236}">
                  <a16:creationId xmlns:a16="http://schemas.microsoft.com/office/drawing/2014/main" id="{ADA001EE-F609-5333-ADBA-7F87CF215546}"/>
                </a:ext>
              </a:extLst>
            </p:cNvPr>
            <p:cNvSpPr txBox="1"/>
            <p:nvPr/>
          </p:nvSpPr>
          <p:spPr>
            <a:xfrm>
              <a:off x="3689586" y="2129320"/>
              <a:ext cx="102479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900" b="1" dirty="0">
                  <a:solidFill>
                    <a:srgbClr val="92D050"/>
                  </a:solidFill>
                  <a:latin typeface="+mj-ea"/>
                  <a:ea typeface="+mj-ea"/>
                </a:rPr>
                <a:t>傳送陌生人圖片</a:t>
              </a:r>
            </a:p>
          </p:txBody>
        </p: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1A7622C7-130F-8E1C-B19B-CB994AB252A5}"/>
                </a:ext>
              </a:extLst>
            </p:cNvPr>
            <p:cNvSpPr/>
            <p:nvPr/>
          </p:nvSpPr>
          <p:spPr>
            <a:xfrm>
              <a:off x="1544876" y="3282941"/>
              <a:ext cx="1043940" cy="3429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050" b="1" dirty="0" err="1">
                  <a:solidFill>
                    <a:schemeClr val="tx1"/>
                  </a:solidFill>
                  <a:ea typeface="標楷體" panose="03000509000000000000" pitchFamily="65" charset="-120"/>
                </a:rPr>
                <a:t>Checker.c</a:t>
              </a:r>
              <a:endParaRPr lang="zh-TW" altLang="en-US" sz="1050" b="1" dirty="0">
                <a:solidFill>
                  <a:schemeClr val="tx1"/>
                </a:solidFill>
                <a:ea typeface="標楷體" panose="03000509000000000000" pitchFamily="65" charset="-120"/>
              </a:endParaRPr>
            </a:p>
          </p:txBody>
        </p:sp>
        <p:sp>
          <p:nvSpPr>
            <p:cNvPr id="43" name="橢圓 42">
              <a:extLst>
                <a:ext uri="{FF2B5EF4-FFF2-40B4-BE49-F238E27FC236}">
                  <a16:creationId xmlns:a16="http://schemas.microsoft.com/office/drawing/2014/main" id="{2EA839BB-6DE8-4184-72F0-305C62E9B68A}"/>
                </a:ext>
              </a:extLst>
            </p:cNvPr>
            <p:cNvSpPr/>
            <p:nvPr/>
          </p:nvSpPr>
          <p:spPr>
            <a:xfrm>
              <a:off x="1549859" y="2422716"/>
              <a:ext cx="1033975" cy="585277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050" b="1" dirty="0">
                  <a:solidFill>
                    <a:schemeClr val="tx1"/>
                  </a:solidFill>
                </a:rPr>
                <a:t>Share Memory</a:t>
              </a:r>
            </a:p>
          </p:txBody>
        </p: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0B5B9AA3-15BD-1D78-C8EA-F029B9642422}"/>
                </a:ext>
              </a:extLst>
            </p:cNvPr>
            <p:cNvSpPr/>
            <p:nvPr/>
          </p:nvSpPr>
          <p:spPr>
            <a:xfrm>
              <a:off x="247901" y="2543904"/>
              <a:ext cx="1043940" cy="3429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050" b="1" dirty="0" err="1">
                  <a:solidFill>
                    <a:schemeClr val="tx1"/>
                  </a:solidFill>
                  <a:ea typeface="標楷體" panose="03000509000000000000" pitchFamily="65" charset="-120"/>
                </a:rPr>
                <a:t>Timer.c</a:t>
              </a:r>
              <a:endParaRPr lang="zh-TW" altLang="en-US" sz="1050" b="1" dirty="0">
                <a:solidFill>
                  <a:schemeClr val="tx1"/>
                </a:solidFill>
                <a:ea typeface="標楷體" panose="03000509000000000000" pitchFamily="65" charset="-120"/>
              </a:endParaRPr>
            </a:p>
          </p:txBody>
        </p:sp>
        <p:cxnSp>
          <p:nvCxnSpPr>
            <p:cNvPr id="46" name="直線單箭頭接點 45">
              <a:extLst>
                <a:ext uri="{FF2B5EF4-FFF2-40B4-BE49-F238E27FC236}">
                  <a16:creationId xmlns:a16="http://schemas.microsoft.com/office/drawing/2014/main" id="{0CD85D14-7F60-E24E-DCAA-3619B82C8612}"/>
                </a:ext>
              </a:extLst>
            </p:cNvPr>
            <p:cNvCxnSpPr>
              <a:cxnSpLocks/>
              <a:stCxn id="44" idx="3"/>
              <a:endCxn id="43" idx="2"/>
            </p:cNvCxnSpPr>
            <p:nvPr/>
          </p:nvCxnSpPr>
          <p:spPr>
            <a:xfrm>
              <a:off x="1291841" y="2715354"/>
              <a:ext cx="258018" cy="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線單箭頭接點 48">
              <a:extLst>
                <a:ext uri="{FF2B5EF4-FFF2-40B4-BE49-F238E27FC236}">
                  <a16:creationId xmlns:a16="http://schemas.microsoft.com/office/drawing/2014/main" id="{86DA8A7D-FD37-65A9-B176-0AF62F4A1B6F}"/>
                </a:ext>
              </a:extLst>
            </p:cNvPr>
            <p:cNvCxnSpPr>
              <a:cxnSpLocks/>
              <a:stCxn id="43" idx="4"/>
              <a:endCxn id="42" idx="0"/>
            </p:cNvCxnSpPr>
            <p:nvPr/>
          </p:nvCxnSpPr>
          <p:spPr>
            <a:xfrm flipH="1">
              <a:off x="2066846" y="3007993"/>
              <a:ext cx="1" cy="27494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線單箭頭接點 52">
              <a:extLst>
                <a:ext uri="{FF2B5EF4-FFF2-40B4-BE49-F238E27FC236}">
                  <a16:creationId xmlns:a16="http://schemas.microsoft.com/office/drawing/2014/main" id="{718D43CC-E1E8-F560-AA21-E02F9CB2463D}"/>
                </a:ext>
              </a:extLst>
            </p:cNvPr>
            <p:cNvCxnSpPr>
              <a:cxnSpLocks/>
              <a:stCxn id="4" idx="2"/>
              <a:endCxn id="43" idx="0"/>
            </p:cNvCxnSpPr>
            <p:nvPr/>
          </p:nvCxnSpPr>
          <p:spPr>
            <a:xfrm>
              <a:off x="2066847" y="1989055"/>
              <a:ext cx="0" cy="43366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線單箭頭接點 63">
              <a:extLst>
                <a:ext uri="{FF2B5EF4-FFF2-40B4-BE49-F238E27FC236}">
                  <a16:creationId xmlns:a16="http://schemas.microsoft.com/office/drawing/2014/main" id="{752779DA-7CDE-8A23-7E60-707146B7A69E}"/>
                </a:ext>
              </a:extLst>
            </p:cNvPr>
            <p:cNvCxnSpPr>
              <a:cxnSpLocks/>
              <a:stCxn id="42" idx="3"/>
              <a:endCxn id="12" idx="1"/>
            </p:cNvCxnSpPr>
            <p:nvPr/>
          </p:nvCxnSpPr>
          <p:spPr>
            <a:xfrm flipV="1">
              <a:off x="2588816" y="1084624"/>
              <a:ext cx="616019" cy="2369767"/>
            </a:xfrm>
            <a:prstGeom prst="bentConnector3">
              <a:avLst>
                <a:gd name="adj1" fmla="val 30758"/>
              </a:avLst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文字方塊 77">
              <a:extLst>
                <a:ext uri="{FF2B5EF4-FFF2-40B4-BE49-F238E27FC236}">
                  <a16:creationId xmlns:a16="http://schemas.microsoft.com/office/drawing/2014/main" id="{0188BC12-B74D-AEA5-4659-4C2B59E69D67}"/>
                </a:ext>
              </a:extLst>
            </p:cNvPr>
            <p:cNvSpPr txBox="1"/>
            <p:nvPr/>
          </p:nvSpPr>
          <p:spPr>
            <a:xfrm>
              <a:off x="2719918" y="1990531"/>
              <a:ext cx="8007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900" b="1" dirty="0">
                  <a:solidFill>
                    <a:schemeClr val="accent1"/>
                  </a:solidFill>
                  <a:latin typeface="+mn-lt"/>
                </a:rPr>
                <a:t>Signal</a:t>
              </a:r>
            </a:p>
            <a:p>
              <a:r>
                <a:rPr lang="zh-TW" altLang="en-US" sz="900" b="1" dirty="0">
                  <a:solidFill>
                    <a:schemeClr val="accent1"/>
                  </a:solidFill>
                  <a:latin typeface="+mn-ea"/>
                  <a:ea typeface="+mn-ea"/>
                </a:rPr>
                <a:t>通知傳照片</a:t>
              </a:r>
            </a:p>
          </p:txBody>
        </p:sp>
        <p:sp>
          <p:nvSpPr>
            <p:cNvPr id="82" name="矩形 81">
              <a:extLst>
                <a:ext uri="{FF2B5EF4-FFF2-40B4-BE49-F238E27FC236}">
                  <a16:creationId xmlns:a16="http://schemas.microsoft.com/office/drawing/2014/main" id="{E2A49BBE-5776-81A9-5C63-B5186CD3B7DA}"/>
                </a:ext>
              </a:extLst>
            </p:cNvPr>
            <p:cNvSpPr/>
            <p:nvPr/>
          </p:nvSpPr>
          <p:spPr>
            <a:xfrm>
              <a:off x="1551767" y="3928321"/>
              <a:ext cx="1032067" cy="3429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050" b="1" dirty="0">
                  <a:solidFill>
                    <a:schemeClr val="tx1"/>
                  </a:solidFill>
                  <a:ea typeface="標楷體" panose="03000509000000000000" pitchFamily="65" charset="-120"/>
                </a:rPr>
                <a:t>UDP Server</a:t>
              </a:r>
              <a:endParaRPr lang="zh-TW" altLang="en-US" sz="1050" b="1" dirty="0">
                <a:solidFill>
                  <a:schemeClr val="tx1"/>
                </a:solidFill>
                <a:ea typeface="標楷體" panose="03000509000000000000" pitchFamily="65" charset="-120"/>
              </a:endParaRPr>
            </a:p>
          </p:txBody>
        </p:sp>
        <p:cxnSp>
          <p:nvCxnSpPr>
            <p:cNvPr id="20" name="直線單箭頭接點 19">
              <a:extLst>
                <a:ext uri="{FF2B5EF4-FFF2-40B4-BE49-F238E27FC236}">
                  <a16:creationId xmlns:a16="http://schemas.microsoft.com/office/drawing/2014/main" id="{605B857F-7E4A-2250-E61D-FE9E74A83E21}"/>
                </a:ext>
              </a:extLst>
            </p:cNvPr>
            <p:cNvCxnSpPr>
              <a:cxnSpLocks/>
              <a:stCxn id="17" idx="2"/>
              <a:endCxn id="19" idx="0"/>
            </p:cNvCxnSpPr>
            <p:nvPr/>
          </p:nvCxnSpPr>
          <p:spPr>
            <a:xfrm>
              <a:off x="3733273" y="3456310"/>
              <a:ext cx="3811" cy="472011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BE8AF812-4572-E341-25E9-ACC434190770}"/>
                </a:ext>
              </a:extLst>
            </p:cNvPr>
            <p:cNvSpPr/>
            <p:nvPr/>
          </p:nvSpPr>
          <p:spPr>
            <a:xfrm>
              <a:off x="3029211" y="2983693"/>
              <a:ext cx="1407791" cy="1376606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D6AEB9D1-B4FB-3FC4-FDA1-E9F345F2DE26}"/>
                </a:ext>
              </a:extLst>
            </p:cNvPr>
            <p:cNvSpPr/>
            <p:nvPr/>
          </p:nvSpPr>
          <p:spPr>
            <a:xfrm>
              <a:off x="3117676" y="3113410"/>
              <a:ext cx="1231194" cy="3429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050" b="1" dirty="0">
                  <a:solidFill>
                    <a:schemeClr val="tx1"/>
                  </a:solidFill>
                  <a:ea typeface="標楷體" panose="03000509000000000000" pitchFamily="65" charset="-120"/>
                </a:rPr>
                <a:t>TCP Client</a:t>
              </a:r>
              <a:endParaRPr lang="zh-TW" altLang="en-US" sz="1050" b="1" dirty="0">
                <a:solidFill>
                  <a:schemeClr val="tx1"/>
                </a:solidFill>
                <a:ea typeface="標楷體" panose="03000509000000000000" pitchFamily="65" charset="-120"/>
              </a:endParaRP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A9F70BDF-2789-0BC4-B513-FF284C32DBEF}"/>
                </a:ext>
              </a:extLst>
            </p:cNvPr>
            <p:cNvSpPr/>
            <p:nvPr/>
          </p:nvSpPr>
          <p:spPr>
            <a:xfrm>
              <a:off x="3125296" y="3928321"/>
              <a:ext cx="1223575" cy="3429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050" b="1" dirty="0">
                  <a:solidFill>
                    <a:schemeClr val="tx1"/>
                  </a:solidFill>
                  <a:ea typeface="標楷體" panose="03000509000000000000" pitchFamily="65" charset="-120"/>
                </a:rPr>
                <a:t>Realtime Client</a:t>
              </a:r>
              <a:endParaRPr lang="zh-TW" altLang="en-US" sz="1050" b="1" dirty="0">
                <a:solidFill>
                  <a:schemeClr val="tx1"/>
                </a:solidFill>
                <a:ea typeface="標楷體" panose="03000509000000000000" pitchFamily="65" charset="-120"/>
              </a:endParaRPr>
            </a:p>
          </p:txBody>
        </p:sp>
        <p:sp>
          <p:nvSpPr>
            <p:cNvPr id="88" name="文字方塊 87">
              <a:extLst>
                <a:ext uri="{FF2B5EF4-FFF2-40B4-BE49-F238E27FC236}">
                  <a16:creationId xmlns:a16="http://schemas.microsoft.com/office/drawing/2014/main" id="{EF8BD14C-62C1-EE78-BAB0-1AB469259024}"/>
                </a:ext>
              </a:extLst>
            </p:cNvPr>
            <p:cNvSpPr txBox="1"/>
            <p:nvPr/>
          </p:nvSpPr>
          <p:spPr>
            <a:xfrm>
              <a:off x="3696289" y="3514995"/>
              <a:ext cx="10247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900" b="1" dirty="0">
                  <a:solidFill>
                    <a:schemeClr val="accent1"/>
                  </a:solidFill>
                  <a:highlight>
                    <a:srgbClr val="FFFFFF"/>
                  </a:highlight>
                  <a:latin typeface="+mn-lt"/>
                </a:rPr>
                <a:t>勾勾叉叉觸發</a:t>
              </a:r>
              <a:endParaRPr lang="en-US" altLang="zh-TW" sz="900" b="1" dirty="0">
                <a:solidFill>
                  <a:schemeClr val="accent1"/>
                </a:solidFill>
                <a:highlight>
                  <a:srgbClr val="FFFFFF"/>
                </a:highlight>
                <a:latin typeface="+mn-lt"/>
              </a:endParaRPr>
            </a:p>
            <a:p>
              <a:r>
                <a:rPr lang="en-US" altLang="zh-TW" sz="900" b="1" dirty="0">
                  <a:solidFill>
                    <a:schemeClr val="accent1"/>
                  </a:solidFill>
                  <a:highlight>
                    <a:srgbClr val="FFFFFF"/>
                  </a:highlight>
                  <a:latin typeface="+mn-lt"/>
                </a:rPr>
                <a:t>Signal</a:t>
              </a:r>
              <a:r>
                <a:rPr lang="zh-TW" altLang="en-US" sz="900" b="1" dirty="0">
                  <a:solidFill>
                    <a:schemeClr val="accent1"/>
                  </a:solidFill>
                  <a:highlight>
                    <a:srgbClr val="FFFFFF"/>
                  </a:highlight>
                  <a:latin typeface="+mn-lt"/>
                </a:rPr>
                <a:t>看</a:t>
              </a:r>
              <a:r>
                <a:rPr lang="en-US" altLang="zh-TW" sz="900" b="1" dirty="0" err="1">
                  <a:solidFill>
                    <a:schemeClr val="accent1"/>
                  </a:solidFill>
                  <a:highlight>
                    <a:srgbClr val="FFFFFF"/>
                  </a:highlight>
                  <a:latin typeface="+mn-lt"/>
                </a:rPr>
                <a:t>realtime</a:t>
              </a:r>
              <a:endParaRPr lang="zh-TW" altLang="en-US" sz="900" b="1" dirty="0">
                <a:solidFill>
                  <a:schemeClr val="accent1"/>
                </a:solidFill>
                <a:highlight>
                  <a:srgbClr val="FFFFFF"/>
                </a:highlight>
                <a:latin typeface="+mn-lt"/>
              </a:endParaRPr>
            </a:p>
          </p:txBody>
        </p:sp>
        <p:sp>
          <p:nvSpPr>
            <p:cNvPr id="93" name="文字方塊 92">
              <a:extLst>
                <a:ext uri="{FF2B5EF4-FFF2-40B4-BE49-F238E27FC236}">
                  <a16:creationId xmlns:a16="http://schemas.microsoft.com/office/drawing/2014/main" id="{1A8CC091-67B8-4C2E-3243-D9CC29E3C054}"/>
                </a:ext>
              </a:extLst>
            </p:cNvPr>
            <p:cNvSpPr txBox="1"/>
            <p:nvPr/>
          </p:nvSpPr>
          <p:spPr>
            <a:xfrm>
              <a:off x="2566599" y="4079337"/>
              <a:ext cx="1065661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800" b="1" dirty="0">
                  <a:solidFill>
                    <a:srgbClr val="C00000"/>
                  </a:solidFill>
                  <a:highlight>
                    <a:srgbClr val="FFFFFF"/>
                  </a:highlight>
                  <a:latin typeface="+mn-lt"/>
                </a:rPr>
                <a:t>Realtime</a:t>
              </a:r>
              <a:endParaRPr lang="zh-TW" altLang="en-US" sz="800" b="1" dirty="0">
                <a:solidFill>
                  <a:srgbClr val="C00000"/>
                </a:solidFill>
                <a:highlight>
                  <a:srgbClr val="FFFFFF"/>
                </a:highlight>
                <a:latin typeface="+mn-lt"/>
              </a:endParaRPr>
            </a:p>
          </p:txBody>
        </p:sp>
        <p:sp>
          <p:nvSpPr>
            <p:cNvPr id="112" name="文字方塊 111">
              <a:extLst>
                <a:ext uri="{FF2B5EF4-FFF2-40B4-BE49-F238E27FC236}">
                  <a16:creationId xmlns:a16="http://schemas.microsoft.com/office/drawing/2014/main" id="{32A3501E-D17E-0552-5414-457424ED969A}"/>
                </a:ext>
              </a:extLst>
            </p:cNvPr>
            <p:cNvSpPr txBox="1"/>
            <p:nvPr/>
          </p:nvSpPr>
          <p:spPr>
            <a:xfrm>
              <a:off x="4713178" y="3884327"/>
              <a:ext cx="124266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900" b="1" dirty="0">
                  <a:solidFill>
                    <a:srgbClr val="92D050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是否觸發警報</a:t>
              </a:r>
            </a:p>
          </p:txBody>
        </p:sp>
        <p:sp>
          <p:nvSpPr>
            <p:cNvPr id="128" name="矩形 127">
              <a:extLst>
                <a:ext uri="{FF2B5EF4-FFF2-40B4-BE49-F238E27FC236}">
                  <a16:creationId xmlns:a16="http://schemas.microsoft.com/office/drawing/2014/main" id="{495954FB-E5E8-53AF-D3DB-FA6773FC0F12}"/>
                </a:ext>
              </a:extLst>
            </p:cNvPr>
            <p:cNvSpPr/>
            <p:nvPr/>
          </p:nvSpPr>
          <p:spPr>
            <a:xfrm>
              <a:off x="4595122" y="1527719"/>
              <a:ext cx="1043940" cy="30769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050" b="1" dirty="0" err="1">
                  <a:solidFill>
                    <a:schemeClr val="tx1"/>
                  </a:solidFill>
                  <a:ea typeface="標楷體" panose="03000509000000000000" pitchFamily="65" charset="-120"/>
                </a:rPr>
                <a:t>LED_timer.c</a:t>
              </a:r>
              <a:endParaRPr lang="zh-TW" altLang="en-US" sz="1050" b="1" dirty="0">
                <a:solidFill>
                  <a:schemeClr val="tx1"/>
                </a:solidFill>
                <a:ea typeface="標楷體" panose="03000509000000000000" pitchFamily="65" charset="-120"/>
              </a:endParaRPr>
            </a:p>
          </p:txBody>
        </p:sp>
        <p:cxnSp>
          <p:nvCxnSpPr>
            <p:cNvPr id="129" name="直線單箭頭接點 128">
              <a:extLst>
                <a:ext uri="{FF2B5EF4-FFF2-40B4-BE49-F238E27FC236}">
                  <a16:creationId xmlns:a16="http://schemas.microsoft.com/office/drawing/2014/main" id="{166F8098-1393-3250-50F4-34B5A6D9214D}"/>
                </a:ext>
              </a:extLst>
            </p:cNvPr>
            <p:cNvCxnSpPr>
              <a:cxnSpLocks/>
              <a:stCxn id="13" idx="2"/>
              <a:endCxn id="128" idx="0"/>
            </p:cNvCxnSpPr>
            <p:nvPr/>
          </p:nvCxnSpPr>
          <p:spPr>
            <a:xfrm>
              <a:off x="5117092" y="1246400"/>
              <a:ext cx="0" cy="281319"/>
            </a:xfrm>
            <a:prstGeom prst="straightConnector1">
              <a:avLst/>
            </a:prstGeom>
            <a:ln w="1905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直線單箭頭接點 63">
              <a:extLst>
                <a:ext uri="{FF2B5EF4-FFF2-40B4-BE49-F238E27FC236}">
                  <a16:creationId xmlns:a16="http://schemas.microsoft.com/office/drawing/2014/main" id="{C9902FED-2165-8409-0B8C-C67448F0F5E8}"/>
                </a:ext>
              </a:extLst>
            </p:cNvPr>
            <p:cNvCxnSpPr>
              <a:cxnSpLocks/>
              <a:stCxn id="82" idx="3"/>
              <a:endCxn id="19" idx="1"/>
            </p:cNvCxnSpPr>
            <p:nvPr/>
          </p:nvCxnSpPr>
          <p:spPr>
            <a:xfrm>
              <a:off x="2583834" y="4099771"/>
              <a:ext cx="541462" cy="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直線單箭頭接點 63">
              <a:extLst>
                <a:ext uri="{FF2B5EF4-FFF2-40B4-BE49-F238E27FC236}">
                  <a16:creationId xmlns:a16="http://schemas.microsoft.com/office/drawing/2014/main" id="{318D8D83-84F2-820E-B8B2-744CF827DE47}"/>
                </a:ext>
              </a:extLst>
            </p:cNvPr>
            <p:cNvCxnSpPr>
              <a:cxnSpLocks/>
              <a:stCxn id="12" idx="2"/>
              <a:endCxn id="17" idx="0"/>
            </p:cNvCxnSpPr>
            <p:nvPr/>
          </p:nvCxnSpPr>
          <p:spPr>
            <a:xfrm>
              <a:off x="3726805" y="1256074"/>
              <a:ext cx="6468" cy="1857336"/>
            </a:xfrm>
            <a:prstGeom prst="straightConnector1">
              <a:avLst/>
            </a:prstGeom>
            <a:ln w="19050">
              <a:solidFill>
                <a:srgbClr val="92D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直線單箭頭接點 63">
              <a:extLst>
                <a:ext uri="{FF2B5EF4-FFF2-40B4-BE49-F238E27FC236}">
                  <a16:creationId xmlns:a16="http://schemas.microsoft.com/office/drawing/2014/main" id="{5BD68BE7-BCD8-5DAE-B49E-98BF51C3AF72}"/>
                </a:ext>
              </a:extLst>
            </p:cNvPr>
            <p:cNvCxnSpPr>
              <a:cxnSpLocks/>
              <a:stCxn id="19" idx="3"/>
              <a:endCxn id="13" idx="3"/>
            </p:cNvCxnSpPr>
            <p:nvPr/>
          </p:nvCxnSpPr>
          <p:spPr>
            <a:xfrm flipV="1">
              <a:off x="4348871" y="1074950"/>
              <a:ext cx="1290191" cy="3024821"/>
            </a:xfrm>
            <a:prstGeom prst="bentConnector3">
              <a:avLst>
                <a:gd name="adj1" fmla="val 117718"/>
              </a:avLst>
            </a:prstGeom>
            <a:ln w="19050">
              <a:solidFill>
                <a:srgbClr val="92D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直線單箭頭接點 63">
              <a:extLst>
                <a:ext uri="{FF2B5EF4-FFF2-40B4-BE49-F238E27FC236}">
                  <a16:creationId xmlns:a16="http://schemas.microsoft.com/office/drawing/2014/main" id="{ABB755D3-F30E-9804-A124-D7504AB6E82F}"/>
                </a:ext>
              </a:extLst>
            </p:cNvPr>
            <p:cNvCxnSpPr>
              <a:cxnSpLocks/>
              <a:stCxn id="42" idx="2"/>
              <a:endCxn id="82" idx="0"/>
            </p:cNvCxnSpPr>
            <p:nvPr/>
          </p:nvCxnSpPr>
          <p:spPr>
            <a:xfrm>
              <a:off x="2066846" y="3625841"/>
              <a:ext cx="955" cy="302480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3" name="文字方塊 222">
              <a:extLst>
                <a:ext uri="{FF2B5EF4-FFF2-40B4-BE49-F238E27FC236}">
                  <a16:creationId xmlns:a16="http://schemas.microsoft.com/office/drawing/2014/main" id="{07B421A4-F7E5-F10F-EE42-F0B6CBAA2C40}"/>
                </a:ext>
              </a:extLst>
            </p:cNvPr>
            <p:cNvSpPr txBox="1"/>
            <p:nvPr/>
          </p:nvSpPr>
          <p:spPr>
            <a:xfrm>
              <a:off x="5117092" y="1262363"/>
              <a:ext cx="640345" cy="2308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TW" sz="900" b="1" dirty="0">
                  <a:solidFill>
                    <a:schemeClr val="bg1">
                      <a:lumMod val="65000"/>
                    </a:schemeClr>
                  </a:solidFill>
                  <a:latin typeface="+mn-lt"/>
                </a:rPr>
                <a:t>write()</a:t>
              </a:r>
              <a:endParaRPr lang="zh-TW" altLang="en-US" sz="900" b="1" dirty="0">
                <a:solidFill>
                  <a:schemeClr val="bg1">
                    <a:lumMod val="65000"/>
                  </a:schemeClr>
                </a:solidFill>
                <a:latin typeface="+mn-lt"/>
              </a:endParaRPr>
            </a:p>
          </p:txBody>
        </p:sp>
      </p:grpSp>
      <p:grpSp>
        <p:nvGrpSpPr>
          <p:cNvPr id="248" name="群組 247">
            <a:extLst>
              <a:ext uri="{FF2B5EF4-FFF2-40B4-BE49-F238E27FC236}">
                <a16:creationId xmlns:a16="http://schemas.microsoft.com/office/drawing/2014/main" id="{59B0651F-547F-4515-FD5C-E86EC3B8D567}"/>
              </a:ext>
            </a:extLst>
          </p:cNvPr>
          <p:cNvGrpSpPr/>
          <p:nvPr/>
        </p:nvGrpSpPr>
        <p:grpSpPr>
          <a:xfrm>
            <a:off x="7247583" y="2428038"/>
            <a:ext cx="832854" cy="1996465"/>
            <a:chOff x="6651322" y="2301475"/>
            <a:chExt cx="832854" cy="1996465"/>
          </a:xfrm>
        </p:grpSpPr>
        <p:grpSp>
          <p:nvGrpSpPr>
            <p:cNvPr id="244" name="群組 243">
              <a:extLst>
                <a:ext uri="{FF2B5EF4-FFF2-40B4-BE49-F238E27FC236}">
                  <a16:creationId xmlns:a16="http://schemas.microsoft.com/office/drawing/2014/main" id="{0AA32807-A3D7-3FF0-851F-8BDDE0B83EA2}"/>
                </a:ext>
              </a:extLst>
            </p:cNvPr>
            <p:cNvGrpSpPr/>
            <p:nvPr/>
          </p:nvGrpSpPr>
          <p:grpSpPr>
            <a:xfrm>
              <a:off x="6651322" y="2301475"/>
              <a:ext cx="766479" cy="1996465"/>
              <a:chOff x="6274143" y="2665004"/>
              <a:chExt cx="766479" cy="1996465"/>
            </a:xfrm>
          </p:grpSpPr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7C2514D9-DCE2-59F7-5AE5-F201D23D6BDD}"/>
                  </a:ext>
                </a:extLst>
              </p:cNvPr>
              <p:cNvSpPr/>
              <p:nvPr/>
            </p:nvSpPr>
            <p:spPr>
              <a:xfrm>
                <a:off x="6370374" y="4020373"/>
                <a:ext cx="381300" cy="246222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050" dirty="0">
                  <a:solidFill>
                    <a:schemeClr val="tx1"/>
                  </a:solidFill>
                  <a:ea typeface="標楷體" panose="03000509000000000000" pitchFamily="65" charset="-120"/>
                </a:endParaRPr>
              </a:p>
            </p:txBody>
          </p:sp>
          <p:sp>
            <p:nvSpPr>
              <p:cNvPr id="87" name="文字方塊 86">
                <a:extLst>
                  <a:ext uri="{FF2B5EF4-FFF2-40B4-BE49-F238E27FC236}">
                    <a16:creationId xmlns:a16="http://schemas.microsoft.com/office/drawing/2014/main" id="{28AFEA00-1746-5CF2-44C9-2100A24BD572}"/>
                  </a:ext>
                </a:extLst>
              </p:cNvPr>
              <p:cNvSpPr txBox="1"/>
              <p:nvPr/>
            </p:nvSpPr>
            <p:spPr>
              <a:xfrm>
                <a:off x="6274143" y="4245971"/>
                <a:ext cx="766479" cy="415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TW" altLang="en-US" sz="1050" b="1" dirty="0">
                    <a:solidFill>
                      <a:schemeClr val="accent4">
                        <a:lumMod val="75000"/>
                      </a:schemeClr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</a:rPr>
                  <a:t>開始要開啟的項目</a:t>
                </a:r>
              </a:p>
            </p:txBody>
          </p:sp>
          <p:grpSp>
            <p:nvGrpSpPr>
              <p:cNvPr id="243" name="群組 242">
                <a:extLst>
                  <a:ext uri="{FF2B5EF4-FFF2-40B4-BE49-F238E27FC236}">
                    <a16:creationId xmlns:a16="http://schemas.microsoft.com/office/drawing/2014/main" id="{0D3B23A4-4CA0-4EF5-8A0B-F3AC1CF2D41E}"/>
                  </a:ext>
                </a:extLst>
              </p:cNvPr>
              <p:cNvGrpSpPr/>
              <p:nvPr/>
            </p:nvGrpSpPr>
            <p:grpSpPr>
              <a:xfrm>
                <a:off x="6274144" y="2665004"/>
                <a:ext cx="689896" cy="927590"/>
                <a:chOff x="6198011" y="2616307"/>
                <a:chExt cx="689896" cy="927590"/>
              </a:xfrm>
            </p:grpSpPr>
            <p:sp>
              <p:nvSpPr>
                <p:cNvPr id="226" name="文字方塊 225">
                  <a:extLst>
                    <a:ext uri="{FF2B5EF4-FFF2-40B4-BE49-F238E27FC236}">
                      <a16:creationId xmlns:a16="http://schemas.microsoft.com/office/drawing/2014/main" id="{D8E6E6CC-1ABE-2C7C-1B90-AD69C54CB249}"/>
                    </a:ext>
                  </a:extLst>
                </p:cNvPr>
                <p:cNvSpPr txBox="1"/>
                <p:nvPr/>
              </p:nvSpPr>
              <p:spPr>
                <a:xfrm>
                  <a:off x="6198011" y="3266898"/>
                  <a:ext cx="647903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TW" sz="1200" b="1" dirty="0">
                      <a:solidFill>
                        <a:schemeClr val="accent1"/>
                      </a:solidFill>
                      <a:latin typeface="+mn-lt"/>
                    </a:rPr>
                    <a:t>Signal</a:t>
                  </a:r>
                  <a:endParaRPr lang="zh-TW" altLang="en-US" sz="1200" b="1" dirty="0">
                    <a:solidFill>
                      <a:schemeClr val="accent1"/>
                    </a:solidFill>
                    <a:latin typeface="+mn-lt"/>
                  </a:endParaRPr>
                </a:p>
              </p:txBody>
            </p:sp>
            <p:cxnSp>
              <p:nvCxnSpPr>
                <p:cNvPr id="228" name="直線單箭頭接點 227">
                  <a:extLst>
                    <a:ext uri="{FF2B5EF4-FFF2-40B4-BE49-F238E27FC236}">
                      <a16:creationId xmlns:a16="http://schemas.microsoft.com/office/drawing/2014/main" id="{4C4CC52C-73A4-BA17-C735-6023F8C8DF4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87997" y="2641558"/>
                  <a:ext cx="393791" cy="0"/>
                </a:xfrm>
                <a:prstGeom prst="straightConnector1">
                  <a:avLst/>
                </a:prstGeom>
                <a:ln w="19050">
                  <a:solidFill>
                    <a:srgbClr val="92D05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9" name="文字方塊 228">
                  <a:extLst>
                    <a:ext uri="{FF2B5EF4-FFF2-40B4-BE49-F238E27FC236}">
                      <a16:creationId xmlns:a16="http://schemas.microsoft.com/office/drawing/2014/main" id="{7ACD64DE-C7B2-ECC7-30D7-89D353C09E53}"/>
                    </a:ext>
                  </a:extLst>
                </p:cNvPr>
                <p:cNvSpPr txBox="1"/>
                <p:nvPr/>
              </p:nvSpPr>
              <p:spPr>
                <a:xfrm>
                  <a:off x="6240004" y="2616307"/>
                  <a:ext cx="647903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TW" sz="1200" b="1" dirty="0">
                      <a:solidFill>
                        <a:srgbClr val="92D050"/>
                      </a:solidFill>
                      <a:latin typeface="+mn-lt"/>
                    </a:rPr>
                    <a:t>TCP</a:t>
                  </a:r>
                  <a:endParaRPr lang="zh-TW" altLang="en-US" sz="1100" b="1" dirty="0">
                    <a:solidFill>
                      <a:srgbClr val="92D050"/>
                    </a:solidFill>
                    <a:latin typeface="+mn-lt"/>
                  </a:endParaRPr>
                </a:p>
              </p:txBody>
            </p:sp>
            <p:sp>
              <p:nvSpPr>
                <p:cNvPr id="232" name="文字方塊 231">
                  <a:extLst>
                    <a:ext uri="{FF2B5EF4-FFF2-40B4-BE49-F238E27FC236}">
                      <a16:creationId xmlns:a16="http://schemas.microsoft.com/office/drawing/2014/main" id="{0C7F67FE-4B0C-38A1-E0A3-68AA0253780E}"/>
                    </a:ext>
                  </a:extLst>
                </p:cNvPr>
                <p:cNvSpPr txBox="1"/>
                <p:nvPr/>
              </p:nvSpPr>
              <p:spPr>
                <a:xfrm>
                  <a:off x="6240004" y="2953500"/>
                  <a:ext cx="647903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TW" sz="1200" b="1" dirty="0">
                      <a:solidFill>
                        <a:srgbClr val="C00000"/>
                      </a:solidFill>
                      <a:latin typeface="+mn-lt"/>
                    </a:rPr>
                    <a:t>UDP</a:t>
                  </a:r>
                  <a:endParaRPr lang="zh-TW" altLang="en-US" sz="1600" b="1" dirty="0">
                    <a:solidFill>
                      <a:srgbClr val="C00000"/>
                    </a:solidFill>
                    <a:latin typeface="+mn-lt"/>
                  </a:endParaRPr>
                </a:p>
              </p:txBody>
            </p:sp>
            <p:cxnSp>
              <p:nvCxnSpPr>
                <p:cNvPr id="241" name="直線單箭頭接點 240">
                  <a:extLst>
                    <a:ext uri="{FF2B5EF4-FFF2-40B4-BE49-F238E27FC236}">
                      <a16:creationId xmlns:a16="http://schemas.microsoft.com/office/drawing/2014/main" id="{67B2614E-6DEA-8026-8D8D-B49F2ABA0D1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87997" y="2982063"/>
                  <a:ext cx="393791" cy="0"/>
                </a:xfrm>
                <a:prstGeom prst="straightConnector1">
                  <a:avLst/>
                </a:prstGeom>
                <a:ln w="19050">
                  <a:solidFill>
                    <a:srgbClr val="C0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2" name="直線單箭頭接點 241">
                  <a:extLst>
                    <a:ext uri="{FF2B5EF4-FFF2-40B4-BE49-F238E27FC236}">
                      <a16:creationId xmlns:a16="http://schemas.microsoft.com/office/drawing/2014/main" id="{6488B63B-CD13-2351-162A-A5640B37EFA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87996" y="3266898"/>
                  <a:ext cx="393791" cy="0"/>
                </a:xfrm>
                <a:prstGeom prst="straightConnector1">
                  <a:avLst/>
                </a:prstGeom>
                <a:ln w="19050">
                  <a:solidFill>
                    <a:schemeClr val="accent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246" name="文字方塊 245">
              <a:extLst>
                <a:ext uri="{FF2B5EF4-FFF2-40B4-BE49-F238E27FC236}">
                  <a16:creationId xmlns:a16="http://schemas.microsoft.com/office/drawing/2014/main" id="{B592C9B1-635A-F2EE-700F-8C0B47AB55D3}"/>
                </a:ext>
              </a:extLst>
            </p:cNvPr>
            <p:cNvSpPr txBox="1"/>
            <p:nvPr/>
          </p:nvSpPr>
          <p:spPr>
            <a:xfrm>
              <a:off x="6671174" y="3231438"/>
              <a:ext cx="813002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050" b="1" dirty="0">
                  <a:solidFill>
                    <a:schemeClr val="tx1"/>
                  </a:solidFill>
                  <a:latin typeface="+mn-lt"/>
                </a:rPr>
                <a:t>Share Mem I/O</a:t>
              </a:r>
              <a:endParaRPr lang="zh-TW" altLang="en-US" sz="1100" b="1" dirty="0">
                <a:solidFill>
                  <a:schemeClr val="tx1"/>
                </a:solidFill>
                <a:latin typeface="+mn-lt"/>
              </a:endParaRPr>
            </a:p>
          </p:txBody>
        </p:sp>
        <p:cxnSp>
          <p:nvCxnSpPr>
            <p:cNvPr id="247" name="直線單箭頭接點 246">
              <a:extLst>
                <a:ext uri="{FF2B5EF4-FFF2-40B4-BE49-F238E27FC236}">
                  <a16:creationId xmlns:a16="http://schemas.microsoft.com/office/drawing/2014/main" id="{DD7343B4-4A27-4DA8-8EA1-90EAA088314B}"/>
                </a:ext>
              </a:extLst>
            </p:cNvPr>
            <p:cNvCxnSpPr>
              <a:cxnSpLocks/>
            </p:cNvCxnSpPr>
            <p:nvPr/>
          </p:nvCxnSpPr>
          <p:spPr>
            <a:xfrm>
              <a:off x="6741308" y="3241346"/>
              <a:ext cx="393791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9" name="Google Shape;106;p17">
            <a:extLst>
              <a:ext uri="{FF2B5EF4-FFF2-40B4-BE49-F238E27FC236}">
                <a16:creationId xmlns:a16="http://schemas.microsoft.com/office/drawing/2014/main" id="{D0615EE4-ACB3-7467-AC1C-368F00EEC73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21813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 dirty="0">
                <a:latin typeface="DFKai-SB"/>
                <a:ea typeface="DFKai-SB"/>
                <a:cs typeface="DFKai-SB"/>
                <a:sym typeface="DFKai-SB"/>
              </a:rPr>
              <a:t>軟體設計</a:t>
            </a:r>
            <a:endParaRPr sz="3600" dirty="0"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EC321AD8-AA91-ECAC-19DC-54459898808C}"/>
              </a:ext>
            </a:extLst>
          </p:cNvPr>
          <p:cNvSpPr txBox="1"/>
          <p:nvPr/>
        </p:nvSpPr>
        <p:spPr>
          <a:xfrm>
            <a:off x="6928676" y="746171"/>
            <a:ext cx="115176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100" b="1" dirty="0">
                <a:solidFill>
                  <a:schemeClr val="tx1"/>
                </a:solidFill>
                <a:latin typeface="+mn-lt"/>
              </a:rPr>
              <a:t>UI Interface</a:t>
            </a:r>
            <a:endParaRPr lang="zh-TW" altLang="en-US" sz="1200" b="1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1CC6EE2E-244D-ADC5-041C-6BEA510B260B}"/>
              </a:ext>
            </a:extLst>
          </p:cNvPr>
          <p:cNvSpPr txBox="1"/>
          <p:nvPr/>
        </p:nvSpPr>
        <p:spPr>
          <a:xfrm>
            <a:off x="2015649" y="3125505"/>
            <a:ext cx="64034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900" b="1" dirty="0">
                <a:solidFill>
                  <a:schemeClr val="tx1"/>
                </a:solidFill>
                <a:latin typeface="+mn-lt"/>
              </a:rPr>
              <a:t>&gt;</a:t>
            </a:r>
            <a:r>
              <a:rPr lang="zh-TW" altLang="en-US" sz="900" b="1" dirty="0">
                <a:solidFill>
                  <a:schemeClr val="tx1"/>
                </a:solidFill>
                <a:latin typeface="+mn-lt"/>
              </a:rPr>
              <a:t>  </a:t>
            </a:r>
            <a:r>
              <a:rPr lang="en-US" altLang="zh-TW" sz="900" b="1" dirty="0">
                <a:solidFill>
                  <a:schemeClr val="tx1"/>
                </a:solidFill>
                <a:latin typeface="+mn-lt"/>
              </a:rPr>
              <a:t>10</a:t>
            </a:r>
            <a:r>
              <a:rPr lang="zh-TW" altLang="en-US" sz="900" b="1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altLang="zh-TW" sz="900" b="1" dirty="0">
                <a:solidFill>
                  <a:schemeClr val="tx1"/>
                </a:solidFill>
                <a:latin typeface="+mn-lt"/>
              </a:rPr>
              <a:t>sec</a:t>
            </a:r>
            <a:endParaRPr lang="zh-TW" altLang="en-US" sz="900" b="1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61C8B018-C739-4686-9F37-4BE9788D50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3545" y="994523"/>
            <a:ext cx="1381837" cy="12456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4" name="接點: 肘形 13">
            <a:extLst>
              <a:ext uri="{FF2B5EF4-FFF2-40B4-BE49-F238E27FC236}">
                <a16:creationId xmlns:a16="http://schemas.microsoft.com/office/drawing/2014/main" id="{82A46360-FB72-43DE-8740-C1BAFBCA09C0}"/>
              </a:ext>
            </a:extLst>
          </p:cNvPr>
          <p:cNvCxnSpPr>
            <a:cxnSpLocks/>
            <a:stCxn id="3" idx="1"/>
            <a:endCxn id="44" idx="0"/>
          </p:cNvCxnSpPr>
          <p:nvPr/>
        </p:nvCxnSpPr>
        <p:spPr>
          <a:xfrm rot="10800000" flipV="1">
            <a:off x="1297475" y="1222570"/>
            <a:ext cx="775005" cy="1438846"/>
          </a:xfrm>
          <a:prstGeom prst="bentConnector2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60A89164-570B-4070-ADA0-AE8DAC1EF51C}"/>
              </a:ext>
            </a:extLst>
          </p:cNvPr>
          <p:cNvCxnSpPr>
            <a:stCxn id="43" idx="0"/>
            <a:endCxn id="4" idx="2"/>
          </p:cNvCxnSpPr>
          <p:nvPr/>
        </p:nvCxnSpPr>
        <p:spPr>
          <a:xfrm flipV="1">
            <a:off x="2594450" y="2106567"/>
            <a:ext cx="0" cy="43366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文字方塊 59">
            <a:extLst>
              <a:ext uri="{FF2B5EF4-FFF2-40B4-BE49-F238E27FC236}">
                <a16:creationId xmlns:a16="http://schemas.microsoft.com/office/drawing/2014/main" id="{80032968-E957-4ACC-960F-5EC8999E2510}"/>
              </a:ext>
            </a:extLst>
          </p:cNvPr>
          <p:cNvSpPr txBox="1"/>
          <p:nvPr/>
        </p:nvSpPr>
        <p:spPr>
          <a:xfrm>
            <a:off x="683237" y="1516835"/>
            <a:ext cx="657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900" b="1" dirty="0">
                <a:solidFill>
                  <a:schemeClr val="accent1"/>
                </a:solidFill>
                <a:latin typeface="+mn-lt"/>
              </a:rPr>
              <a:t>Signal</a:t>
            </a:r>
          </a:p>
          <a:p>
            <a:r>
              <a:rPr lang="zh-TW" altLang="en-US" sz="900" b="1" dirty="0">
                <a:solidFill>
                  <a:schemeClr val="accent1"/>
                </a:solidFill>
                <a:latin typeface="+mn-ea"/>
                <a:ea typeface="+mn-ea"/>
              </a:rPr>
              <a:t>通知計時</a:t>
            </a:r>
          </a:p>
        </p:txBody>
      </p:sp>
      <p:sp>
        <p:nvSpPr>
          <p:cNvPr id="61" name="文字方塊 60">
            <a:extLst>
              <a:ext uri="{FF2B5EF4-FFF2-40B4-BE49-F238E27FC236}">
                <a16:creationId xmlns:a16="http://schemas.microsoft.com/office/drawing/2014/main" id="{37C6DCFC-2027-4830-85F4-B48A20DD387A}"/>
              </a:ext>
            </a:extLst>
          </p:cNvPr>
          <p:cNvSpPr txBox="1"/>
          <p:nvPr/>
        </p:nvSpPr>
        <p:spPr>
          <a:xfrm>
            <a:off x="1920970" y="1380804"/>
            <a:ext cx="640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900" b="1" dirty="0">
                <a:solidFill>
                  <a:schemeClr val="accent1"/>
                </a:solidFill>
                <a:latin typeface="+mn-lt"/>
              </a:rPr>
              <a:t>Signal</a:t>
            </a:r>
          </a:p>
          <a:p>
            <a:r>
              <a:rPr lang="zh-TW" altLang="en-US" sz="900" b="1" dirty="0">
                <a:solidFill>
                  <a:schemeClr val="accent1"/>
                </a:solidFill>
                <a:latin typeface="+mn-ea"/>
                <a:ea typeface="+mn-ea"/>
              </a:rPr>
              <a:t>通知辨識</a:t>
            </a:r>
          </a:p>
        </p:txBody>
      </p:sp>
    </p:spTree>
    <p:extLst>
      <p:ext uri="{BB962C8B-B14F-4D97-AF65-F5344CB8AC3E}">
        <p14:creationId xmlns:p14="http://schemas.microsoft.com/office/powerpoint/2010/main" val="39546688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>
            <a:spLocks noGrp="1"/>
          </p:cNvSpPr>
          <p:nvPr>
            <p:ph type="title"/>
          </p:nvPr>
        </p:nvSpPr>
        <p:spPr>
          <a:xfrm>
            <a:off x="311700" y="819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 dirty="0">
                <a:latin typeface="DFKai-SB"/>
                <a:ea typeface="DFKai-SB"/>
                <a:cs typeface="DFKai-SB"/>
                <a:sym typeface="DFKai-SB"/>
              </a:rPr>
              <a:t>硬體架構 (含I/O)</a:t>
            </a:r>
            <a:endParaRPr sz="3600" dirty="0">
              <a:latin typeface="DFKai-SB"/>
              <a:ea typeface="DFKai-SB"/>
              <a:cs typeface="DFKai-SB"/>
              <a:sym typeface="DFKai-SB"/>
            </a:endParaRPr>
          </a:p>
        </p:txBody>
      </p:sp>
      <p:grpSp>
        <p:nvGrpSpPr>
          <p:cNvPr id="55" name="群組 54">
            <a:extLst>
              <a:ext uri="{FF2B5EF4-FFF2-40B4-BE49-F238E27FC236}">
                <a16:creationId xmlns:a16="http://schemas.microsoft.com/office/drawing/2014/main" id="{8A9A3FA4-9F0F-B497-E017-D187491376B6}"/>
              </a:ext>
            </a:extLst>
          </p:cNvPr>
          <p:cNvGrpSpPr/>
          <p:nvPr/>
        </p:nvGrpSpPr>
        <p:grpSpPr>
          <a:xfrm>
            <a:off x="482359" y="1163154"/>
            <a:ext cx="5206821" cy="3110992"/>
            <a:chOff x="469353" y="1255655"/>
            <a:chExt cx="5206821" cy="3110992"/>
          </a:xfrm>
        </p:grpSpPr>
        <p:grpSp>
          <p:nvGrpSpPr>
            <p:cNvPr id="54" name="群組 53">
              <a:extLst>
                <a:ext uri="{FF2B5EF4-FFF2-40B4-BE49-F238E27FC236}">
                  <a16:creationId xmlns:a16="http://schemas.microsoft.com/office/drawing/2014/main" id="{6C5DE764-3FCF-935E-EA10-FEF55C511412}"/>
                </a:ext>
              </a:extLst>
            </p:cNvPr>
            <p:cNvGrpSpPr/>
            <p:nvPr/>
          </p:nvGrpSpPr>
          <p:grpSpPr>
            <a:xfrm>
              <a:off x="469353" y="1255655"/>
              <a:ext cx="4924069" cy="3110992"/>
              <a:chOff x="469353" y="1255655"/>
              <a:chExt cx="4924069" cy="3110992"/>
            </a:xfrm>
          </p:grpSpPr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ED3E14FB-6923-E26A-B50C-1AE5FF3B74A1}"/>
                  </a:ext>
                </a:extLst>
              </p:cNvPr>
              <p:cNvSpPr txBox="1"/>
              <p:nvPr/>
            </p:nvSpPr>
            <p:spPr>
              <a:xfrm>
                <a:off x="543532" y="1255655"/>
                <a:ext cx="1189799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100" b="1" dirty="0"/>
                  <a:t>Front Door</a:t>
                </a:r>
                <a:endParaRPr lang="zh-TW" altLang="en-US" sz="1100" b="1" dirty="0"/>
              </a:p>
            </p:txBody>
          </p:sp>
          <p:grpSp>
            <p:nvGrpSpPr>
              <p:cNvPr id="19" name="群組 18">
                <a:extLst>
                  <a:ext uri="{FF2B5EF4-FFF2-40B4-BE49-F238E27FC236}">
                    <a16:creationId xmlns:a16="http://schemas.microsoft.com/office/drawing/2014/main" id="{220D11B5-0C6F-1E12-535F-4CEBB935C90E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69353" y="1454548"/>
                <a:ext cx="4924069" cy="2912099"/>
                <a:chOff x="1186805" y="987100"/>
                <a:chExt cx="6458270" cy="3819427"/>
              </a:xfrm>
            </p:grpSpPr>
            <p:sp>
              <p:nvSpPr>
                <p:cNvPr id="74" name="Google Shape;74;p16"/>
                <p:cNvSpPr/>
                <p:nvPr/>
              </p:nvSpPr>
              <p:spPr>
                <a:xfrm>
                  <a:off x="1190550" y="987100"/>
                  <a:ext cx="1389600" cy="17631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4CCCC"/>
                </a:solidFill>
                <a:ln w="9525" cap="flat" cmpd="sng">
                  <a:solidFill>
                    <a:srgbClr val="66666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highlight>
                      <a:srgbClr val="434343"/>
                    </a:highlight>
                  </a:endParaRPr>
                </a:p>
              </p:txBody>
            </p:sp>
            <p:sp>
              <p:nvSpPr>
                <p:cNvPr id="77" name="Google Shape;77;p16"/>
                <p:cNvSpPr/>
                <p:nvPr/>
              </p:nvSpPr>
              <p:spPr>
                <a:xfrm>
                  <a:off x="3527184" y="1766295"/>
                  <a:ext cx="2327400" cy="15777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76A5AF"/>
                </a:solidFill>
                <a:ln w="9525" cap="flat" cmpd="sng">
                  <a:solidFill>
                    <a:srgbClr val="66666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highlight>
                      <a:srgbClr val="434343"/>
                    </a:highlight>
                  </a:endParaRPr>
                </a:p>
              </p:txBody>
            </p:sp>
            <p:sp>
              <p:nvSpPr>
                <p:cNvPr id="79" name="Google Shape;79;p16"/>
                <p:cNvSpPr/>
                <p:nvPr/>
              </p:nvSpPr>
              <p:spPr>
                <a:xfrm>
                  <a:off x="1291275" y="1029823"/>
                  <a:ext cx="1189800" cy="8283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D0E0E3"/>
                </a:solidFill>
                <a:ln w="9525" cap="flat" cmpd="sng">
                  <a:solidFill>
                    <a:srgbClr val="66666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highlight>
                      <a:srgbClr val="434343"/>
                    </a:highlight>
                  </a:endParaRPr>
                </a:p>
              </p:txBody>
            </p:sp>
            <p:pic>
              <p:nvPicPr>
                <p:cNvPr id="80" name="Google Shape;80;p16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>
                  <a:off x="1568323" y="1173741"/>
                  <a:ext cx="634039" cy="522733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82" name="Google Shape;82;p16"/>
                <p:cNvSpPr/>
                <p:nvPr/>
              </p:nvSpPr>
              <p:spPr>
                <a:xfrm>
                  <a:off x="1291275" y="1962200"/>
                  <a:ext cx="1189800" cy="7338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B6D7A8"/>
                </a:solidFill>
                <a:ln w="9525" cap="flat" cmpd="sng">
                  <a:solidFill>
                    <a:srgbClr val="66666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highlight>
                      <a:srgbClr val="434343"/>
                    </a:highlight>
                  </a:endParaRPr>
                </a:p>
              </p:txBody>
            </p:sp>
            <p:pic>
              <p:nvPicPr>
                <p:cNvPr id="84" name="Google Shape;84;p16"/>
                <p:cNvPicPr preferRelativeResize="0"/>
                <p:nvPr/>
              </p:nvPicPr>
              <p:blipFill>
                <a:blip r:embed="rId4">
                  <a:alphaModFix/>
                </a:blip>
                <a:stretch>
                  <a:fillRect/>
                </a:stretch>
              </p:blipFill>
              <p:spPr>
                <a:xfrm rot="1162299" flipH="1">
                  <a:off x="2541827" y="1463881"/>
                  <a:ext cx="395724" cy="37685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cxnSp>
              <p:nvCxnSpPr>
                <p:cNvPr id="85" name="Google Shape;85;p16"/>
                <p:cNvCxnSpPr>
                  <a:cxnSpLocks/>
                  <a:stCxn id="84" idx="1"/>
                </p:cNvCxnSpPr>
                <p:nvPr/>
              </p:nvCxnSpPr>
              <p:spPr>
                <a:xfrm>
                  <a:off x="2926350" y="1717938"/>
                  <a:ext cx="611700" cy="2835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pic>
              <p:nvPicPr>
                <p:cNvPr id="86" name="Google Shape;86;p16"/>
                <p:cNvPicPr preferRelativeResize="0"/>
                <p:nvPr/>
              </p:nvPicPr>
              <p:blipFill>
                <a:blip r:embed="rId5">
                  <a:alphaModFix/>
                </a:blip>
                <a:stretch>
                  <a:fillRect/>
                </a:stretch>
              </p:blipFill>
              <p:spPr>
                <a:xfrm>
                  <a:off x="3583144" y="1988840"/>
                  <a:ext cx="2145563" cy="1137742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cxnSp>
              <p:nvCxnSpPr>
                <p:cNvPr id="87" name="Google Shape;87;p16"/>
                <p:cNvCxnSpPr>
                  <a:cxnSpLocks/>
                  <a:endCxn id="88" idx="1"/>
                </p:cNvCxnSpPr>
                <p:nvPr/>
              </p:nvCxnSpPr>
              <p:spPr>
                <a:xfrm flipV="1">
                  <a:off x="5854584" y="1895698"/>
                  <a:ext cx="600834" cy="489774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grpSp>
              <p:nvGrpSpPr>
                <p:cNvPr id="89" name="Google Shape;89;p16"/>
                <p:cNvGrpSpPr/>
                <p:nvPr/>
              </p:nvGrpSpPr>
              <p:grpSpPr>
                <a:xfrm>
                  <a:off x="6455418" y="1302896"/>
                  <a:ext cx="1189657" cy="1185603"/>
                  <a:chOff x="6767075" y="2078800"/>
                  <a:chExt cx="1383000" cy="1451700"/>
                </a:xfrm>
              </p:grpSpPr>
              <p:sp>
                <p:nvSpPr>
                  <p:cNvPr id="88" name="Google Shape;88;p16"/>
                  <p:cNvSpPr/>
                  <p:nvPr/>
                </p:nvSpPr>
                <p:spPr>
                  <a:xfrm>
                    <a:off x="6767075" y="2078800"/>
                    <a:ext cx="1383000" cy="1451700"/>
                  </a:xfrm>
                  <a:prstGeom prst="roundRect">
                    <a:avLst>
                      <a:gd name="adj" fmla="val 16667"/>
                    </a:avLst>
                  </a:prstGeom>
                  <a:solidFill>
                    <a:srgbClr val="D9D2E9"/>
                  </a:solidFill>
                  <a:ln w="9525" cap="flat" cmpd="sng">
                    <a:solidFill>
                      <a:srgbClr val="666666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highlight>
                        <a:srgbClr val="434343"/>
                      </a:highlight>
                    </a:endParaRPr>
                  </a:p>
                </p:txBody>
              </p:sp>
              <p:pic>
                <p:nvPicPr>
                  <p:cNvPr id="90" name="Google Shape;90;p16"/>
                  <p:cNvPicPr preferRelativeResize="0"/>
                  <p:nvPr/>
                </p:nvPicPr>
                <p:blipFill>
                  <a:blip r:embed="rId6">
                    <a:alphaModFix/>
                  </a:blip>
                  <a:stretch>
                    <a:fillRect/>
                  </a:stretch>
                </p:blipFill>
                <p:spPr>
                  <a:xfrm>
                    <a:off x="6988400" y="2339724"/>
                    <a:ext cx="940326" cy="9236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  <p:cxnSp>
              <p:nvCxnSpPr>
                <p:cNvPr id="91" name="Google Shape;91;p16"/>
                <p:cNvCxnSpPr/>
                <p:nvPr/>
              </p:nvCxnSpPr>
              <p:spPr>
                <a:xfrm rot="10800000" flipH="1">
                  <a:off x="2603500" y="2281650"/>
                  <a:ext cx="923100" cy="114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pic>
              <p:nvPicPr>
                <p:cNvPr id="95" name="Google Shape;95;p16"/>
                <p:cNvPicPr preferRelativeResize="0"/>
                <p:nvPr/>
              </p:nvPicPr>
              <p:blipFill>
                <a:blip r:embed="rId4">
                  <a:alphaModFix/>
                </a:blip>
                <a:stretch>
                  <a:fillRect/>
                </a:stretch>
              </p:blipFill>
              <p:spPr>
                <a:xfrm rot="-2443563" flipH="1">
                  <a:off x="2535930" y="2961409"/>
                  <a:ext cx="354889" cy="37685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cxnSp>
              <p:nvCxnSpPr>
                <p:cNvPr id="96" name="Google Shape;96;p16"/>
                <p:cNvCxnSpPr>
                  <a:cxnSpLocks/>
                  <a:stCxn id="95" idx="1"/>
                  <a:endCxn id="77" idx="1"/>
                </p:cNvCxnSpPr>
                <p:nvPr/>
              </p:nvCxnSpPr>
              <p:spPr>
                <a:xfrm rot="10800000" flipH="1">
                  <a:off x="2847849" y="2555265"/>
                  <a:ext cx="679200" cy="4788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7" name="Google Shape;97;p16"/>
                <p:cNvCxnSpPr/>
                <p:nvPr/>
              </p:nvCxnSpPr>
              <p:spPr>
                <a:xfrm rot="10800000" flipH="1">
                  <a:off x="2589400" y="2978900"/>
                  <a:ext cx="937200" cy="1275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pic>
              <p:nvPicPr>
                <p:cNvPr id="3" name="圖片 2">
                  <a:extLst>
                    <a:ext uri="{FF2B5EF4-FFF2-40B4-BE49-F238E27FC236}">
                      <a16:creationId xmlns:a16="http://schemas.microsoft.com/office/drawing/2014/main" id="{895883FD-C056-3082-89EC-66E04777680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496344" y="2014501"/>
                  <a:ext cx="761094" cy="642233"/>
                </a:xfrm>
                <a:prstGeom prst="rect">
                  <a:avLst/>
                </a:prstGeom>
              </p:spPr>
            </p:pic>
            <p:grpSp>
              <p:nvGrpSpPr>
                <p:cNvPr id="16" name="群組 15">
                  <a:extLst>
                    <a:ext uri="{FF2B5EF4-FFF2-40B4-BE49-F238E27FC236}">
                      <a16:creationId xmlns:a16="http://schemas.microsoft.com/office/drawing/2014/main" id="{53DE960E-64EA-06C4-2217-2663EDAB1CA0}"/>
                    </a:ext>
                  </a:extLst>
                </p:cNvPr>
                <p:cNvGrpSpPr/>
                <p:nvPr/>
              </p:nvGrpSpPr>
              <p:grpSpPr>
                <a:xfrm>
                  <a:off x="1186805" y="3043427"/>
                  <a:ext cx="1389600" cy="1763100"/>
                  <a:chOff x="1179975" y="2850175"/>
                  <a:chExt cx="1389600" cy="1763100"/>
                </a:xfrm>
              </p:grpSpPr>
              <p:sp>
                <p:nvSpPr>
                  <p:cNvPr id="75" name="Google Shape;75;p16"/>
                  <p:cNvSpPr/>
                  <p:nvPr/>
                </p:nvSpPr>
                <p:spPr>
                  <a:xfrm>
                    <a:off x="1179975" y="2850175"/>
                    <a:ext cx="1389600" cy="1763100"/>
                  </a:xfrm>
                  <a:prstGeom prst="roundRect">
                    <a:avLst>
                      <a:gd name="adj" fmla="val 16667"/>
                    </a:avLst>
                  </a:prstGeom>
                  <a:solidFill>
                    <a:srgbClr val="F4CCCC"/>
                  </a:solidFill>
                  <a:ln w="9525" cap="flat" cmpd="sng">
                    <a:solidFill>
                      <a:srgbClr val="666666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highlight>
                        <a:srgbClr val="434343"/>
                      </a:highlight>
                    </a:endParaRPr>
                  </a:p>
                </p:txBody>
              </p:sp>
              <p:sp>
                <p:nvSpPr>
                  <p:cNvPr id="76" name="Google Shape;76;p16"/>
                  <p:cNvSpPr/>
                  <p:nvPr/>
                </p:nvSpPr>
                <p:spPr>
                  <a:xfrm>
                    <a:off x="1279875" y="2892923"/>
                    <a:ext cx="1189800" cy="828300"/>
                  </a:xfrm>
                  <a:prstGeom prst="roundRect">
                    <a:avLst>
                      <a:gd name="adj" fmla="val 16667"/>
                    </a:avLst>
                  </a:prstGeom>
                  <a:solidFill>
                    <a:srgbClr val="D0E0E3"/>
                  </a:solidFill>
                  <a:ln w="9525" cap="flat" cmpd="sng">
                    <a:solidFill>
                      <a:srgbClr val="666666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highlight>
                        <a:srgbClr val="434343"/>
                      </a:highlight>
                    </a:endParaRPr>
                  </a:p>
                </p:txBody>
              </p:sp>
              <p:sp>
                <p:nvSpPr>
                  <p:cNvPr id="93" name="Google Shape;93;p16"/>
                  <p:cNvSpPr/>
                  <p:nvPr/>
                </p:nvSpPr>
                <p:spPr>
                  <a:xfrm>
                    <a:off x="1279875" y="3825289"/>
                    <a:ext cx="1189800" cy="733800"/>
                  </a:xfrm>
                  <a:prstGeom prst="roundRect">
                    <a:avLst>
                      <a:gd name="adj" fmla="val 16667"/>
                    </a:avLst>
                  </a:prstGeom>
                  <a:solidFill>
                    <a:srgbClr val="B6D7A8"/>
                  </a:solidFill>
                  <a:ln w="9525" cap="flat" cmpd="sng">
                    <a:solidFill>
                      <a:srgbClr val="666666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highlight>
                        <a:srgbClr val="434343"/>
                      </a:highlight>
                    </a:endParaRPr>
                  </a:p>
                </p:txBody>
              </p:sp>
              <p:pic>
                <p:nvPicPr>
                  <p:cNvPr id="98" name="Google Shape;98;p16"/>
                  <p:cNvPicPr preferRelativeResize="0"/>
                  <p:nvPr/>
                </p:nvPicPr>
                <p:blipFill>
                  <a:blip r:embed="rId3">
                    <a:alphaModFix/>
                  </a:blip>
                  <a:stretch>
                    <a:fillRect/>
                  </a:stretch>
                </p:blipFill>
                <p:spPr>
                  <a:xfrm>
                    <a:off x="1557760" y="3045703"/>
                    <a:ext cx="634039" cy="52273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4" name="圖片 3">
                    <a:extLst>
                      <a:ext uri="{FF2B5EF4-FFF2-40B4-BE49-F238E27FC236}">
                        <a16:creationId xmlns:a16="http://schemas.microsoft.com/office/drawing/2014/main" id="{6B21FB57-57D3-94C9-20A0-88E094D18FF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1479398" y="3892024"/>
                    <a:ext cx="761094" cy="642233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" name="Google Shape;89;p16">
                  <a:extLst>
                    <a:ext uri="{FF2B5EF4-FFF2-40B4-BE49-F238E27FC236}">
                      <a16:creationId xmlns:a16="http://schemas.microsoft.com/office/drawing/2014/main" id="{87205167-2590-E2C6-6EF8-BFED80B685E0}"/>
                    </a:ext>
                  </a:extLst>
                </p:cNvPr>
                <p:cNvGrpSpPr/>
                <p:nvPr/>
              </p:nvGrpSpPr>
              <p:grpSpPr>
                <a:xfrm>
                  <a:off x="6455418" y="2739374"/>
                  <a:ext cx="1189657" cy="1185603"/>
                  <a:chOff x="6767075" y="2078800"/>
                  <a:chExt cx="1383000" cy="1451700"/>
                </a:xfrm>
              </p:grpSpPr>
              <p:sp>
                <p:nvSpPr>
                  <p:cNvPr id="6" name="Google Shape;88;p16">
                    <a:extLst>
                      <a:ext uri="{FF2B5EF4-FFF2-40B4-BE49-F238E27FC236}">
                        <a16:creationId xmlns:a16="http://schemas.microsoft.com/office/drawing/2014/main" id="{E2F308D6-1A3B-4075-9856-F82279DAC68B}"/>
                      </a:ext>
                    </a:extLst>
                  </p:cNvPr>
                  <p:cNvSpPr/>
                  <p:nvPr/>
                </p:nvSpPr>
                <p:spPr>
                  <a:xfrm>
                    <a:off x="6767075" y="2078800"/>
                    <a:ext cx="1383000" cy="1451700"/>
                  </a:xfrm>
                  <a:prstGeom prst="roundRect">
                    <a:avLst>
                      <a:gd name="adj" fmla="val 16667"/>
                    </a:avLst>
                  </a:prstGeom>
                  <a:solidFill>
                    <a:srgbClr val="D9D2E9"/>
                  </a:solidFill>
                  <a:ln w="9525" cap="flat" cmpd="sng">
                    <a:solidFill>
                      <a:srgbClr val="666666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highlight>
                        <a:srgbClr val="434343"/>
                      </a:highlight>
                    </a:endParaRPr>
                  </a:p>
                </p:txBody>
              </p:sp>
              <p:pic>
                <p:nvPicPr>
                  <p:cNvPr id="7" name="Google Shape;90;p16">
                    <a:extLst>
                      <a:ext uri="{FF2B5EF4-FFF2-40B4-BE49-F238E27FC236}">
                        <a16:creationId xmlns:a16="http://schemas.microsoft.com/office/drawing/2014/main" id="{66190A05-ADC5-4FFB-E45B-0FA1AEF3DCEA}"/>
                      </a:ext>
                    </a:extLst>
                  </p:cNvPr>
                  <p:cNvPicPr preferRelativeResize="0"/>
                  <p:nvPr/>
                </p:nvPicPr>
                <p:blipFill>
                  <a:blip r:embed="rId6">
                    <a:alphaModFix/>
                  </a:blip>
                  <a:stretch>
                    <a:fillRect/>
                  </a:stretch>
                </p:blipFill>
                <p:spPr>
                  <a:xfrm>
                    <a:off x="6988400" y="2339724"/>
                    <a:ext cx="940326" cy="9236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  <p:cxnSp>
              <p:nvCxnSpPr>
                <p:cNvPr id="8" name="Google Shape;87;p16">
                  <a:extLst>
                    <a:ext uri="{FF2B5EF4-FFF2-40B4-BE49-F238E27FC236}">
                      <a16:creationId xmlns:a16="http://schemas.microsoft.com/office/drawing/2014/main" id="{5C210BA5-F2F8-45FF-8F46-3DB2DC269EF7}"/>
                    </a:ext>
                  </a:extLst>
                </p:cNvPr>
                <p:cNvCxnSpPr>
                  <a:cxnSpLocks/>
                  <a:endCxn id="6" idx="1"/>
                </p:cNvCxnSpPr>
                <p:nvPr/>
              </p:nvCxnSpPr>
              <p:spPr>
                <a:xfrm>
                  <a:off x="5854584" y="2750200"/>
                  <a:ext cx="600834" cy="581976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sp>
              <p:nvSpPr>
                <p:cNvPr id="15" name="文字方塊 14">
                  <a:extLst>
                    <a:ext uri="{FF2B5EF4-FFF2-40B4-BE49-F238E27FC236}">
                      <a16:creationId xmlns:a16="http://schemas.microsoft.com/office/drawing/2014/main" id="{7E4B8C2E-C63B-55D2-CFDB-E1732040CE18}"/>
                    </a:ext>
                  </a:extLst>
                </p:cNvPr>
                <p:cNvSpPr txBox="1"/>
                <p:nvPr/>
              </p:nvSpPr>
              <p:spPr>
                <a:xfrm>
                  <a:off x="1286120" y="2784868"/>
                  <a:ext cx="1537184" cy="3431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TW" sz="1100" b="1" dirty="0"/>
                    <a:t>Back Door</a:t>
                  </a:r>
                  <a:endParaRPr lang="zh-TW" altLang="en-US" sz="1100" b="1" dirty="0"/>
                </a:p>
              </p:txBody>
            </p:sp>
          </p:grpSp>
        </p:grpSp>
        <p:sp>
          <p:nvSpPr>
            <p:cNvPr id="22" name="文字方塊 21">
              <a:extLst>
                <a:ext uri="{FF2B5EF4-FFF2-40B4-BE49-F238E27FC236}">
                  <a16:creationId xmlns:a16="http://schemas.microsoft.com/office/drawing/2014/main" id="{7B98E55A-BE95-C64A-6869-89231B57F66B}"/>
                </a:ext>
              </a:extLst>
            </p:cNvPr>
            <p:cNvSpPr txBox="1"/>
            <p:nvPr/>
          </p:nvSpPr>
          <p:spPr>
            <a:xfrm>
              <a:off x="4486375" y="1501146"/>
              <a:ext cx="118979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100" b="1" dirty="0"/>
                <a:t>Front Alarm</a:t>
              </a:r>
              <a:endParaRPr lang="zh-TW" altLang="en-US" sz="1100" b="1" dirty="0"/>
            </a:p>
          </p:txBody>
        </p:sp>
        <p:sp>
          <p:nvSpPr>
            <p:cNvPr id="23" name="文字方塊 22">
              <a:extLst>
                <a:ext uri="{FF2B5EF4-FFF2-40B4-BE49-F238E27FC236}">
                  <a16:creationId xmlns:a16="http://schemas.microsoft.com/office/drawing/2014/main" id="{B85178A2-858F-8D85-D490-476B466386D3}"/>
                </a:ext>
              </a:extLst>
            </p:cNvPr>
            <p:cNvSpPr txBox="1"/>
            <p:nvPr/>
          </p:nvSpPr>
          <p:spPr>
            <a:xfrm>
              <a:off x="4477422" y="2603391"/>
              <a:ext cx="118979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100" b="1" dirty="0"/>
                <a:t>Back Alarm</a:t>
              </a:r>
              <a:endParaRPr lang="zh-TW" altLang="en-US" sz="1100" b="1" dirty="0"/>
            </a:p>
          </p:txBody>
        </p:sp>
      </p:grpSp>
      <p:grpSp>
        <p:nvGrpSpPr>
          <p:cNvPr id="53" name="群組 52">
            <a:extLst>
              <a:ext uri="{FF2B5EF4-FFF2-40B4-BE49-F238E27FC236}">
                <a16:creationId xmlns:a16="http://schemas.microsoft.com/office/drawing/2014/main" id="{D617A842-D837-7610-08AA-3119CD461576}"/>
              </a:ext>
            </a:extLst>
          </p:cNvPr>
          <p:cNvGrpSpPr/>
          <p:nvPr/>
        </p:nvGrpSpPr>
        <p:grpSpPr>
          <a:xfrm>
            <a:off x="5642856" y="901544"/>
            <a:ext cx="3264682" cy="3565114"/>
            <a:chOff x="5642856" y="901544"/>
            <a:chExt cx="3264682" cy="3565114"/>
          </a:xfrm>
        </p:grpSpPr>
        <p:pic>
          <p:nvPicPr>
            <p:cNvPr id="21" name="圖片 20">
              <a:extLst>
                <a:ext uri="{FF2B5EF4-FFF2-40B4-BE49-F238E27FC236}">
                  <a16:creationId xmlns:a16="http://schemas.microsoft.com/office/drawing/2014/main" id="{C37748D1-DF38-7BF1-A516-7FCA779B813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506436" y="1346078"/>
              <a:ext cx="2401102" cy="3120580"/>
            </a:xfrm>
            <a:prstGeom prst="rect">
              <a:avLst/>
            </a:prstGeom>
          </p:spPr>
        </p:pic>
        <p:cxnSp>
          <p:nvCxnSpPr>
            <p:cNvPr id="25" name="直線單箭頭接點 24">
              <a:extLst>
                <a:ext uri="{FF2B5EF4-FFF2-40B4-BE49-F238E27FC236}">
                  <a16:creationId xmlns:a16="http://schemas.microsoft.com/office/drawing/2014/main" id="{A7887BA9-FD55-9624-886A-B377440118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23684" y="3636498"/>
              <a:ext cx="465504" cy="358727"/>
            </a:xfrm>
            <a:prstGeom prst="straightConnector1">
              <a:avLst/>
            </a:prstGeom>
            <a:ln w="19050">
              <a:solidFill>
                <a:srgbClr val="92D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線單箭頭接點 27">
              <a:extLst>
                <a:ext uri="{FF2B5EF4-FFF2-40B4-BE49-F238E27FC236}">
                  <a16:creationId xmlns:a16="http://schemas.microsoft.com/office/drawing/2014/main" id="{79571CD8-8997-D3CC-1CD6-57695DAD5E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01950" y="3694514"/>
              <a:ext cx="1405037" cy="386072"/>
            </a:xfrm>
            <a:prstGeom prst="straightConnector1">
              <a:avLst/>
            </a:prstGeom>
            <a:ln w="19050">
              <a:solidFill>
                <a:srgbClr val="92D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線單箭頭接點 30">
              <a:extLst>
                <a:ext uri="{FF2B5EF4-FFF2-40B4-BE49-F238E27FC236}">
                  <a16:creationId xmlns:a16="http://schemas.microsoft.com/office/drawing/2014/main" id="{31815C76-EFA4-2A7E-3027-0BD409635377}"/>
                </a:ext>
              </a:extLst>
            </p:cNvPr>
            <p:cNvCxnSpPr>
              <a:cxnSpLocks/>
            </p:cNvCxnSpPr>
            <p:nvPr/>
          </p:nvCxnSpPr>
          <p:spPr>
            <a:xfrm>
              <a:off x="6651001" y="1148275"/>
              <a:ext cx="0" cy="338847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線單箭頭接點 33">
              <a:extLst>
                <a:ext uri="{FF2B5EF4-FFF2-40B4-BE49-F238E27FC236}">
                  <a16:creationId xmlns:a16="http://schemas.microsoft.com/office/drawing/2014/main" id="{35E57FE8-127C-35C1-ED1E-53C269C90FCD}"/>
                </a:ext>
              </a:extLst>
            </p:cNvPr>
            <p:cNvCxnSpPr>
              <a:cxnSpLocks/>
            </p:cNvCxnSpPr>
            <p:nvPr/>
          </p:nvCxnSpPr>
          <p:spPr>
            <a:xfrm>
              <a:off x="6795567" y="1148275"/>
              <a:ext cx="771531" cy="436478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線單箭頭接點 39">
              <a:extLst>
                <a:ext uri="{FF2B5EF4-FFF2-40B4-BE49-F238E27FC236}">
                  <a16:creationId xmlns:a16="http://schemas.microsoft.com/office/drawing/2014/main" id="{E4CF93E2-9C73-4509-B05D-EE1914573EDF}"/>
                </a:ext>
              </a:extLst>
            </p:cNvPr>
            <p:cNvCxnSpPr>
              <a:cxnSpLocks/>
            </p:cNvCxnSpPr>
            <p:nvPr/>
          </p:nvCxnSpPr>
          <p:spPr>
            <a:xfrm>
              <a:off x="6301950" y="2118654"/>
              <a:ext cx="204486" cy="500785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2" name="Google Shape;90;p16">
              <a:extLst>
                <a:ext uri="{FF2B5EF4-FFF2-40B4-BE49-F238E27FC236}">
                  <a16:creationId xmlns:a16="http://schemas.microsoft.com/office/drawing/2014/main" id="{FD6F574A-BAA0-4F0E-185D-C0E062138C3E}"/>
                </a:ext>
              </a:extLst>
            </p:cNvPr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18689541">
              <a:off x="6498256" y="2540731"/>
              <a:ext cx="308661" cy="315662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43" name="直線單箭頭接點 42">
              <a:extLst>
                <a:ext uri="{FF2B5EF4-FFF2-40B4-BE49-F238E27FC236}">
                  <a16:creationId xmlns:a16="http://schemas.microsoft.com/office/drawing/2014/main" id="{8FC4A80E-A3C7-C8B9-B9D0-621CF110FD72}"/>
                </a:ext>
              </a:extLst>
            </p:cNvPr>
            <p:cNvCxnSpPr>
              <a:cxnSpLocks/>
            </p:cNvCxnSpPr>
            <p:nvPr/>
          </p:nvCxnSpPr>
          <p:spPr>
            <a:xfrm>
              <a:off x="6432117" y="2002851"/>
              <a:ext cx="1878168" cy="616588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文字方塊 47">
              <a:extLst>
                <a:ext uri="{FF2B5EF4-FFF2-40B4-BE49-F238E27FC236}">
                  <a16:creationId xmlns:a16="http://schemas.microsoft.com/office/drawing/2014/main" id="{FD222D39-D494-CB39-CDF5-5DDC8C21AB72}"/>
                </a:ext>
              </a:extLst>
            </p:cNvPr>
            <p:cNvSpPr txBox="1"/>
            <p:nvPr/>
          </p:nvSpPr>
          <p:spPr>
            <a:xfrm>
              <a:off x="6375466" y="901544"/>
              <a:ext cx="118979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100" b="1" dirty="0">
                  <a:solidFill>
                    <a:srgbClr val="0070C0"/>
                  </a:solidFill>
                </a:rPr>
                <a:t>Camera</a:t>
              </a:r>
              <a:endParaRPr lang="zh-TW" altLang="en-US" sz="1100" b="1" dirty="0">
                <a:solidFill>
                  <a:srgbClr val="0070C0"/>
                </a:solidFill>
              </a:endParaRPr>
            </a:p>
          </p:txBody>
        </p:sp>
        <p:sp>
          <p:nvSpPr>
            <p:cNvPr id="49" name="文字方塊 48">
              <a:extLst>
                <a:ext uri="{FF2B5EF4-FFF2-40B4-BE49-F238E27FC236}">
                  <a16:creationId xmlns:a16="http://schemas.microsoft.com/office/drawing/2014/main" id="{DF589F32-9E03-0B91-8407-ACBF77343F1C}"/>
                </a:ext>
              </a:extLst>
            </p:cNvPr>
            <p:cNvSpPr txBox="1"/>
            <p:nvPr/>
          </p:nvSpPr>
          <p:spPr>
            <a:xfrm>
              <a:off x="5861536" y="1853754"/>
              <a:ext cx="118979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100" b="1" dirty="0">
                  <a:solidFill>
                    <a:srgbClr val="C00000"/>
                  </a:solidFill>
                </a:rPr>
                <a:t>Alarm</a:t>
              </a:r>
              <a:endParaRPr lang="zh-TW" altLang="en-US" sz="1100" b="1" dirty="0">
                <a:solidFill>
                  <a:srgbClr val="C00000"/>
                </a:solidFill>
              </a:endParaRPr>
            </a:p>
          </p:txBody>
        </p:sp>
        <p:sp>
          <p:nvSpPr>
            <p:cNvPr id="50" name="文字方塊 49">
              <a:extLst>
                <a:ext uri="{FF2B5EF4-FFF2-40B4-BE49-F238E27FC236}">
                  <a16:creationId xmlns:a16="http://schemas.microsoft.com/office/drawing/2014/main" id="{C7998543-A14E-71EE-F424-D6417E3F22E9}"/>
                </a:ext>
              </a:extLst>
            </p:cNvPr>
            <p:cNvSpPr txBox="1"/>
            <p:nvPr/>
          </p:nvSpPr>
          <p:spPr>
            <a:xfrm>
              <a:off x="5642856" y="3962705"/>
              <a:ext cx="878904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100" b="1" dirty="0">
                  <a:solidFill>
                    <a:srgbClr val="92D050"/>
                  </a:solidFill>
                </a:rPr>
                <a:t>PIR sensor</a:t>
              </a:r>
              <a:endParaRPr lang="zh-TW" altLang="en-US" sz="1100" b="1" dirty="0">
                <a:solidFill>
                  <a:srgbClr val="92D050"/>
                </a:solidFill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554AF5D-D730-271D-40F5-383A8B2F6C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826" y="360686"/>
            <a:ext cx="5111375" cy="691073"/>
          </a:xfrm>
        </p:spPr>
        <p:txBody>
          <a:bodyPr>
            <a:normAutofit/>
          </a:bodyPr>
          <a:lstStyle/>
          <a:p>
            <a:r>
              <a:rPr lang="zh-TW" altLang="en-US" sz="2700" dirty="0">
                <a:latin typeface="標楷體" panose="03000509000000000000" pitchFamily="65" charset="-120"/>
                <a:ea typeface="標楷體" panose="03000509000000000000" pitchFamily="65" charset="-120"/>
              </a:rPr>
              <a:t>硬體準備</a:t>
            </a:r>
            <a:r>
              <a:rPr lang="en-US" altLang="zh-TW" sz="2700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endParaRPr lang="zh-TW" altLang="en-US" sz="27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7DD79DB-B4BE-D6AB-1D73-1A7EEEDADE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3826" y="1138899"/>
            <a:ext cx="6713242" cy="376046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TW" altLang="en-US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樹莓派與最新版本</a:t>
            </a:r>
            <a:r>
              <a:rPr lang="en-US" altLang="zh-TW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Image</a:t>
            </a:r>
            <a:r>
              <a:rPr lang="zh-TW" altLang="en-US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不相容，有些功能被限制</a:t>
            </a:r>
            <a:endParaRPr lang="en-US" altLang="zh-TW" dirty="0">
              <a:solidFill>
                <a:schemeClr val="tx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r>
              <a:rPr lang="zh-TW" altLang="en-US" sz="15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重新下載</a:t>
            </a:r>
            <a:r>
              <a:rPr lang="en-US" altLang="zh-TW" sz="15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image</a:t>
            </a:r>
            <a:r>
              <a:rPr lang="zh-TW" altLang="en-US" sz="15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，使樹莓派發揮最大能力</a:t>
            </a:r>
            <a:endParaRPr lang="en-US" altLang="zh-TW" sz="1500" dirty="0">
              <a:solidFill>
                <a:schemeClr val="tx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lvl="1"/>
            <a:r>
              <a:rPr lang="zh-TW" altLang="en-US" sz="15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主要需要功能</a:t>
            </a:r>
            <a:r>
              <a:rPr lang="en-US" altLang="zh-TW" sz="15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</a:t>
            </a:r>
            <a:r>
              <a:rPr lang="zh-TW" altLang="en-US" sz="15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上網</a:t>
            </a:r>
            <a:r>
              <a:rPr lang="en-US" altLang="zh-TW" sz="15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zh-TW" altLang="en-US" sz="15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傳輸、下載</a:t>
            </a:r>
            <a:r>
              <a:rPr lang="en-US" altLang="zh-TW" sz="15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module)</a:t>
            </a:r>
            <a:r>
              <a:rPr lang="zh-TW" altLang="en-US" sz="15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，螢幕顯示</a:t>
            </a:r>
            <a:r>
              <a:rPr lang="en-US" altLang="zh-TW" sz="15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zh-TW" altLang="en-US" sz="15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顯示</a:t>
            </a:r>
            <a:r>
              <a:rPr lang="en-US" altLang="zh-TW" sz="15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server</a:t>
            </a:r>
            <a:r>
              <a:rPr lang="zh-TW" altLang="en-US" sz="15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行為</a:t>
            </a:r>
            <a:r>
              <a:rPr lang="en-US" altLang="zh-TW" sz="15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</a:p>
          <a:p>
            <a:pPr lvl="1"/>
            <a:endParaRPr lang="en-US" altLang="zh-TW" sz="1500" dirty="0">
              <a:solidFill>
                <a:schemeClr val="tx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PIR Sensor</a:t>
            </a:r>
            <a:r>
              <a:rPr lang="zh-TW" altLang="en-US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敏感度及時間延遲</a:t>
            </a:r>
            <a:endParaRPr lang="en-US" altLang="zh-CN" dirty="0">
              <a:solidFill>
                <a:schemeClr val="tx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r>
              <a:rPr lang="zh-TW" altLang="en-US" sz="15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手動調整兩顆</a:t>
            </a:r>
            <a:r>
              <a:rPr lang="en-US" altLang="zh-TW" sz="15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HC-SR501</a:t>
            </a:r>
            <a:r>
              <a:rPr lang="zh-TW" altLang="en-US" sz="15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的時間延遲及感測敏感度</a:t>
            </a:r>
            <a:endParaRPr lang="en-US" altLang="zh-CN" sz="1500" dirty="0">
              <a:solidFill>
                <a:schemeClr val="tx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lvl="1"/>
            <a:endParaRPr lang="en-US" altLang="zh-CN" sz="15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2021 Raspberry Pi Jam Kaohsiung樹莓派應用研討會｜Accupass 活動通">
            <a:extLst>
              <a:ext uri="{FF2B5EF4-FFF2-40B4-BE49-F238E27FC236}">
                <a16:creationId xmlns:a16="http://schemas.microsoft.com/office/drawing/2014/main" id="{DDB89581-923F-4E63-963B-5E93B24F3F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3869" y="360686"/>
            <a:ext cx="449862" cy="574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24DAED94-9808-4CEF-A32E-2FE3F55C2B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240" r="-1" b="11049"/>
          <a:stretch/>
        </p:blipFill>
        <p:spPr>
          <a:xfrm>
            <a:off x="7270207" y="1678399"/>
            <a:ext cx="1643829" cy="168680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E1682F00-616E-4298-BF76-D09174ED4EA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895" b="16131"/>
          <a:stretch/>
        </p:blipFill>
        <p:spPr>
          <a:xfrm>
            <a:off x="7264016" y="0"/>
            <a:ext cx="1656213" cy="159116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8EC8BA15-B4A4-4414-A2F6-B4301686163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0658" b="13384"/>
          <a:stretch/>
        </p:blipFill>
        <p:spPr>
          <a:xfrm>
            <a:off x="7264121" y="3452437"/>
            <a:ext cx="1656000" cy="163520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" name="箭號: 向右 14">
            <a:extLst>
              <a:ext uri="{FF2B5EF4-FFF2-40B4-BE49-F238E27FC236}">
                <a16:creationId xmlns:a16="http://schemas.microsoft.com/office/drawing/2014/main" id="{194F6231-B350-4966-964E-8AB30B3DDA8F}"/>
              </a:ext>
            </a:extLst>
          </p:cNvPr>
          <p:cNvSpPr/>
          <p:nvPr/>
        </p:nvSpPr>
        <p:spPr>
          <a:xfrm rot="5400000">
            <a:off x="7838101" y="1485428"/>
            <a:ext cx="362137" cy="173354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箭號: 向右 16">
            <a:extLst>
              <a:ext uri="{FF2B5EF4-FFF2-40B4-BE49-F238E27FC236}">
                <a16:creationId xmlns:a16="http://schemas.microsoft.com/office/drawing/2014/main" id="{717DDE4A-3D7C-4BBF-ACEB-F01CC2EE8CA9}"/>
              </a:ext>
            </a:extLst>
          </p:cNvPr>
          <p:cNvSpPr/>
          <p:nvPr/>
        </p:nvSpPr>
        <p:spPr>
          <a:xfrm rot="5400000">
            <a:off x="7838101" y="3303650"/>
            <a:ext cx="362137" cy="173354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34" name="群組 33">
            <a:extLst>
              <a:ext uri="{FF2B5EF4-FFF2-40B4-BE49-F238E27FC236}">
                <a16:creationId xmlns:a16="http://schemas.microsoft.com/office/drawing/2014/main" id="{174E9F68-F7F3-4139-ABB7-557F28394E05}"/>
              </a:ext>
            </a:extLst>
          </p:cNvPr>
          <p:cNvGrpSpPr/>
          <p:nvPr/>
        </p:nvGrpSpPr>
        <p:grpSpPr>
          <a:xfrm>
            <a:off x="3690447" y="3331259"/>
            <a:ext cx="2583048" cy="1451555"/>
            <a:chOff x="2923978" y="3750339"/>
            <a:chExt cx="2646419" cy="1455069"/>
          </a:xfrm>
        </p:grpSpPr>
        <p:pic>
          <p:nvPicPr>
            <p:cNvPr id="19" name="圖片 18">
              <a:extLst>
                <a:ext uri="{FF2B5EF4-FFF2-40B4-BE49-F238E27FC236}">
                  <a16:creationId xmlns:a16="http://schemas.microsoft.com/office/drawing/2014/main" id="{C7F7D6FB-F129-5371-2108-C6AE9DC30CD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795250" y="3750339"/>
              <a:ext cx="1081747" cy="912810"/>
            </a:xfrm>
            <a:prstGeom prst="rect">
              <a:avLst/>
            </a:prstGeom>
          </p:spPr>
        </p:pic>
        <p:pic>
          <p:nvPicPr>
            <p:cNvPr id="18" name="圖片 17">
              <a:extLst>
                <a:ext uri="{FF2B5EF4-FFF2-40B4-BE49-F238E27FC236}">
                  <a16:creationId xmlns:a16="http://schemas.microsoft.com/office/drawing/2014/main" id="{CE1E2B9F-ABC4-F1D6-79AA-6C364B8B633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9327534">
              <a:off x="4617702" y="4255816"/>
              <a:ext cx="952695" cy="949592"/>
            </a:xfrm>
            <a:prstGeom prst="rect">
              <a:avLst/>
            </a:prstGeom>
          </p:spPr>
        </p:pic>
        <p:sp>
          <p:nvSpPr>
            <p:cNvPr id="16" name="文字方塊 15">
              <a:extLst>
                <a:ext uri="{FF2B5EF4-FFF2-40B4-BE49-F238E27FC236}">
                  <a16:creationId xmlns:a16="http://schemas.microsoft.com/office/drawing/2014/main" id="{A927CE4A-5BD7-4D5C-95C0-08E487820C67}"/>
                </a:ext>
              </a:extLst>
            </p:cNvPr>
            <p:cNvSpPr txBox="1"/>
            <p:nvPr/>
          </p:nvSpPr>
          <p:spPr>
            <a:xfrm>
              <a:off x="2923978" y="4540424"/>
              <a:ext cx="61422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200" dirty="0"/>
                <a:t>Time</a:t>
              </a:r>
              <a:endParaRPr lang="zh-TW" altLang="en-US" sz="1200" dirty="0"/>
            </a:p>
          </p:txBody>
        </p:sp>
        <p:sp>
          <p:nvSpPr>
            <p:cNvPr id="21" name="文字方塊 20">
              <a:extLst>
                <a:ext uri="{FF2B5EF4-FFF2-40B4-BE49-F238E27FC236}">
                  <a16:creationId xmlns:a16="http://schemas.microsoft.com/office/drawing/2014/main" id="{B36E78EE-E0C3-4F44-A47F-1343822F3142}"/>
                </a:ext>
              </a:extLst>
            </p:cNvPr>
            <p:cNvSpPr txBox="1"/>
            <p:nvPr/>
          </p:nvSpPr>
          <p:spPr>
            <a:xfrm>
              <a:off x="2923978" y="4817423"/>
              <a:ext cx="13179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200" dirty="0"/>
                <a:t>Sensitivity</a:t>
              </a:r>
              <a:endParaRPr lang="zh-TW" altLang="en-US" sz="1200" dirty="0"/>
            </a:p>
          </p:txBody>
        </p:sp>
        <p:cxnSp>
          <p:nvCxnSpPr>
            <p:cNvPr id="26" name="接點: 肘形 25">
              <a:extLst>
                <a:ext uri="{FF2B5EF4-FFF2-40B4-BE49-F238E27FC236}">
                  <a16:creationId xmlns:a16="http://schemas.microsoft.com/office/drawing/2014/main" id="{64AA11AE-F89C-4884-A7F1-1E1FA0102D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95250" y="4540424"/>
              <a:ext cx="663699" cy="431275"/>
            </a:xfrm>
            <a:prstGeom prst="bentConnector3">
              <a:avLst>
                <a:gd name="adj1" fmla="val 99723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接點: 肘形 31">
              <a:extLst>
                <a:ext uri="{FF2B5EF4-FFF2-40B4-BE49-F238E27FC236}">
                  <a16:creationId xmlns:a16="http://schemas.microsoft.com/office/drawing/2014/main" id="{74520D93-1E1A-4551-8ABD-6E74C62391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38429" y="4555234"/>
              <a:ext cx="705756" cy="123689"/>
            </a:xfrm>
            <a:prstGeom prst="bentConnector3">
              <a:avLst>
                <a:gd name="adj1" fmla="val 99682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477743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554AF5D-D730-271D-40F5-383A8B2F6C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826" y="360686"/>
            <a:ext cx="5111375" cy="691073"/>
          </a:xfrm>
        </p:spPr>
        <p:txBody>
          <a:bodyPr>
            <a:normAutofit/>
          </a:bodyPr>
          <a:lstStyle/>
          <a:p>
            <a:r>
              <a:rPr lang="zh-TW" altLang="en-US" sz="2700" dirty="0">
                <a:latin typeface="標楷體" panose="03000509000000000000" pitchFamily="65" charset="-120"/>
                <a:ea typeface="標楷體" panose="03000509000000000000" pitchFamily="65" charset="-120"/>
              </a:rPr>
              <a:t>辨識準備</a:t>
            </a:r>
            <a:r>
              <a:rPr lang="en-US" altLang="zh-TW" sz="2700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endParaRPr lang="zh-TW" altLang="en-US" sz="27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7DD79DB-B4BE-D6AB-1D73-1A7EEEDADE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0618" y="1246491"/>
            <a:ext cx="6713242" cy="376046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TW" altLang="en-US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使用</a:t>
            </a:r>
            <a:r>
              <a:rPr lang="en-US" altLang="zh-TW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OpenCV</a:t>
            </a:r>
            <a:r>
              <a:rPr lang="zh-TW" altLang="en-US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臉部辨識模組</a:t>
            </a:r>
            <a:endParaRPr lang="en-US" altLang="zh-TW" dirty="0">
              <a:solidFill>
                <a:schemeClr val="tx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r>
              <a:rPr lang="zh-TW" altLang="en-US" sz="15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使用住戶資訊</a:t>
            </a:r>
            <a:r>
              <a:rPr lang="en-US" altLang="zh-TW" sz="15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finetune OpenCV</a:t>
            </a:r>
            <a:r>
              <a:rPr lang="zh-TW" altLang="en-US" sz="15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15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Pretrained</a:t>
            </a:r>
            <a:r>
              <a:rPr lang="zh-TW" altLang="en-US" sz="15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15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model</a:t>
            </a:r>
          </a:p>
          <a:p>
            <a:pPr lvl="1">
              <a:lnSpc>
                <a:spcPct val="150000"/>
              </a:lnSpc>
            </a:pPr>
            <a:r>
              <a:rPr lang="zh-TW" altLang="en-US" sz="15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可以辨識住戶與陌生人</a:t>
            </a:r>
            <a:endParaRPr lang="en-US" altLang="zh-TW" sz="1500" dirty="0">
              <a:solidFill>
                <a:schemeClr val="tx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lvl="1"/>
            <a:endParaRPr lang="en-US" altLang="zh-CN" sz="15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47E7752-0263-438E-BFA2-F7CE9466CF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118"/>
          <a:stretch/>
        </p:blipFill>
        <p:spPr>
          <a:xfrm>
            <a:off x="2102569" y="220626"/>
            <a:ext cx="786944" cy="831133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83CBDE87-DC15-49F5-8278-ED41BE8336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754" y="3126726"/>
            <a:ext cx="1539303" cy="1169436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EB5627AA-A94D-42A9-9004-E40222F123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5305" y="3126726"/>
            <a:ext cx="1562942" cy="1169436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71103360-D364-474B-B24F-7DB71BF179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6333" y="3126726"/>
            <a:ext cx="1562942" cy="1172207"/>
          </a:xfrm>
          <a:prstGeom prst="rect">
            <a:avLst/>
          </a:prstGeom>
        </p:spPr>
      </p:pic>
      <p:sp>
        <p:nvSpPr>
          <p:cNvPr id="20" name="文字方塊 19">
            <a:extLst>
              <a:ext uri="{FF2B5EF4-FFF2-40B4-BE49-F238E27FC236}">
                <a16:creationId xmlns:a16="http://schemas.microsoft.com/office/drawing/2014/main" id="{AED1D09E-8BB8-4319-AA45-A6A35A624054}"/>
              </a:ext>
            </a:extLst>
          </p:cNvPr>
          <p:cNvSpPr txBox="1"/>
          <p:nvPr/>
        </p:nvSpPr>
        <p:spPr>
          <a:xfrm>
            <a:off x="1119021" y="4376752"/>
            <a:ext cx="8632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+mn-ea"/>
                <a:ea typeface="+mn-ea"/>
              </a:rPr>
              <a:t>住戶</a:t>
            </a:r>
            <a:r>
              <a:rPr lang="en-US" altLang="zh-TW" dirty="0">
                <a:latin typeface="+mn-ea"/>
                <a:ea typeface="+mn-ea"/>
              </a:rPr>
              <a:t>1</a:t>
            </a:r>
            <a:endParaRPr lang="zh-TW" altLang="en-US" dirty="0">
              <a:latin typeface="+mn-ea"/>
              <a:ea typeface="+mn-ea"/>
            </a:endParaRP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37446514-632D-4CF8-979C-B13596C0F494}"/>
              </a:ext>
            </a:extLst>
          </p:cNvPr>
          <p:cNvSpPr txBox="1"/>
          <p:nvPr/>
        </p:nvSpPr>
        <p:spPr>
          <a:xfrm>
            <a:off x="3017094" y="4386073"/>
            <a:ext cx="8632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+mn-ea"/>
                <a:ea typeface="+mn-ea"/>
              </a:rPr>
              <a:t>住戶</a:t>
            </a:r>
            <a:r>
              <a:rPr lang="en-US" altLang="zh-TW" dirty="0">
                <a:latin typeface="+mn-ea"/>
                <a:ea typeface="+mn-ea"/>
              </a:rPr>
              <a:t>2</a:t>
            </a:r>
            <a:endParaRPr lang="zh-TW" altLang="en-US" dirty="0">
              <a:latin typeface="+mn-ea"/>
              <a:ea typeface="+mn-ea"/>
            </a:endParaRP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37580492-EDDE-405B-AC1A-F104DCB7BD0A}"/>
              </a:ext>
            </a:extLst>
          </p:cNvPr>
          <p:cNvSpPr txBox="1"/>
          <p:nvPr/>
        </p:nvSpPr>
        <p:spPr>
          <a:xfrm>
            <a:off x="4967387" y="4376751"/>
            <a:ext cx="8632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+mn-ea"/>
                <a:ea typeface="+mn-ea"/>
              </a:rPr>
              <a:t>陌生人</a:t>
            </a:r>
          </a:p>
        </p:txBody>
      </p:sp>
    </p:spTree>
    <p:extLst>
      <p:ext uri="{BB962C8B-B14F-4D97-AF65-F5344CB8AC3E}">
        <p14:creationId xmlns:p14="http://schemas.microsoft.com/office/powerpoint/2010/main" val="9279092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600" dirty="0">
                <a:latin typeface="DFKai-SB"/>
                <a:ea typeface="DFKai-SB"/>
                <a:cs typeface="DFKai-SB"/>
                <a:sym typeface="DFKai-SB"/>
              </a:rPr>
              <a:t>演算法</a:t>
            </a:r>
            <a:endParaRPr sz="3600" dirty="0"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112" name="Google Shape;112;p18"/>
          <p:cNvSpPr txBox="1"/>
          <p:nvPr/>
        </p:nvSpPr>
        <p:spPr>
          <a:xfrm>
            <a:off x="532311" y="1082182"/>
            <a:ext cx="8079377" cy="33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b="1" u="sng" dirty="0">
                <a:solidFill>
                  <a:schemeClr val="tx1"/>
                </a:solidFill>
                <a:latin typeface="DFKai-SB"/>
                <a:ea typeface="DFKai-SB"/>
                <a:cs typeface="DFKai-SB"/>
                <a:sym typeface="DFKai-SB"/>
              </a:rPr>
              <a:t>輕量化辨識系統：</a:t>
            </a:r>
            <a:endParaRPr lang="en-US" altLang="zh-TW" sz="1800" b="1" u="sng" dirty="0">
              <a:solidFill>
                <a:schemeClr val="tx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marL="0" lvl="0" indent="0" algn="l" rtl="0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solidFill>
                  <a:schemeClr val="tx1"/>
                </a:solidFill>
                <a:latin typeface="DFKai-SB"/>
                <a:ea typeface="DFKai-SB"/>
                <a:cs typeface="DFKai-SB"/>
                <a:sym typeface="DFKai-SB"/>
              </a:rPr>
              <a:t>利用同一個系統去辨識前後</a:t>
            </a:r>
            <a:r>
              <a:rPr lang="en-US" altLang="zh-TW" dirty="0">
                <a:solidFill>
                  <a:schemeClr val="tx1"/>
                </a:solidFill>
                <a:latin typeface="DFKai-SB"/>
                <a:ea typeface="DFKai-SB"/>
                <a:cs typeface="DFKai-SB"/>
                <a:sym typeface="DFKai-SB"/>
              </a:rPr>
              <a:t>camera</a:t>
            </a:r>
            <a:r>
              <a:rPr lang="zh-TW" altLang="en-US" dirty="0">
                <a:solidFill>
                  <a:schemeClr val="tx1"/>
                </a:solidFill>
                <a:latin typeface="DFKai-SB"/>
                <a:ea typeface="DFKai-SB"/>
                <a:cs typeface="DFKai-SB"/>
                <a:sym typeface="DFKai-SB"/>
              </a:rPr>
              <a:t>的資訊，並將前後</a:t>
            </a:r>
            <a:r>
              <a:rPr lang="en-US" altLang="zh-TW" dirty="0">
                <a:solidFill>
                  <a:schemeClr val="tx1"/>
                </a:solidFill>
                <a:latin typeface="DFKai-SB"/>
                <a:ea typeface="DFKai-SB"/>
                <a:cs typeface="DFKai-SB"/>
                <a:sym typeface="DFKai-SB"/>
              </a:rPr>
              <a:t>camera</a:t>
            </a:r>
            <a:r>
              <a:rPr lang="zh-TW" altLang="en-US" dirty="0">
                <a:solidFill>
                  <a:schemeClr val="tx1"/>
                </a:solidFill>
                <a:latin typeface="DFKai-SB"/>
                <a:ea typeface="DFKai-SB"/>
                <a:cs typeface="DFKai-SB"/>
                <a:sym typeface="DFKai-SB"/>
              </a:rPr>
              <a:t>的資訊存取在</a:t>
            </a:r>
            <a:r>
              <a:rPr lang="en-US" altLang="zh-TW" dirty="0">
                <a:solidFill>
                  <a:schemeClr val="tx1"/>
                </a:solidFill>
                <a:latin typeface="DFKai-SB"/>
                <a:ea typeface="DFKai-SB"/>
                <a:cs typeface="DFKai-SB"/>
                <a:sym typeface="DFKai-SB"/>
              </a:rPr>
              <a:t>share memory</a:t>
            </a:r>
            <a:r>
              <a:rPr lang="zh-TW" altLang="en-US" dirty="0">
                <a:solidFill>
                  <a:schemeClr val="tx1"/>
                </a:solidFill>
                <a:latin typeface="DFKai-SB"/>
                <a:ea typeface="DFKai-SB"/>
                <a:cs typeface="DFKai-SB"/>
                <a:sym typeface="DFKai-SB"/>
              </a:rPr>
              <a:t>內。</a:t>
            </a:r>
            <a:endParaRPr lang="en-US" altLang="zh-TW" dirty="0">
              <a:solidFill>
                <a:schemeClr val="tx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marL="0" lvl="0" indent="0" algn="l" rtl="0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>
                <a:solidFill>
                  <a:schemeClr val="tx1"/>
                </a:solidFill>
                <a:latin typeface="DFKai-SB"/>
                <a:ea typeface="DFKai-SB"/>
                <a:cs typeface="DFKai-SB"/>
                <a:sym typeface="DFKai-SB"/>
              </a:rPr>
              <a:t>(</a:t>
            </a:r>
            <a:r>
              <a:rPr lang="zh-TW" altLang="en-US" dirty="0">
                <a:solidFill>
                  <a:schemeClr val="tx1"/>
                </a:solidFill>
                <a:latin typeface="DFKai-SB"/>
                <a:ea typeface="DFKai-SB"/>
                <a:cs typeface="DFKai-SB"/>
                <a:sym typeface="DFKai-SB"/>
              </a:rPr>
              <a:t>用</a:t>
            </a:r>
            <a:r>
              <a:rPr lang="en-US" altLang="zh-TW" dirty="0">
                <a:solidFill>
                  <a:schemeClr val="tx1"/>
                </a:solidFill>
                <a:latin typeface="DFKai-SB"/>
                <a:ea typeface="DFKai-SB"/>
                <a:cs typeface="DFKai-SB"/>
                <a:sym typeface="DFKai-SB"/>
              </a:rPr>
              <a:t>semaphore</a:t>
            </a:r>
            <a:r>
              <a:rPr lang="zh-TW" altLang="en-US" dirty="0">
                <a:solidFill>
                  <a:schemeClr val="tx1"/>
                </a:solidFill>
                <a:latin typeface="DFKai-SB"/>
                <a:ea typeface="DFKai-SB"/>
                <a:cs typeface="DFKai-SB"/>
                <a:sym typeface="DFKai-SB"/>
              </a:rPr>
              <a:t>擋住影像辨識的部分</a:t>
            </a:r>
            <a:r>
              <a:rPr lang="zh-TW" altLang="en-US" dirty="0">
                <a:solidFill>
                  <a:schemeClr val="tx1"/>
                </a:solidFill>
                <a:latin typeface="DFKai-SB"/>
                <a:ea typeface="DFKai-SB"/>
                <a:sym typeface="DFKai-SB"/>
              </a:rPr>
              <a:t>，</a:t>
            </a:r>
            <a:r>
              <a:rPr lang="zh-TW" altLang="en-US" dirty="0">
                <a:solidFill>
                  <a:schemeClr val="tx1"/>
                </a:solidFill>
                <a:latin typeface="DFKai-SB"/>
                <a:ea typeface="DFKai-SB"/>
              </a:rPr>
              <a:t>以確保同一時間只處理一個鏡頭的資訊。</a:t>
            </a:r>
            <a:r>
              <a:rPr lang="en-US" altLang="zh-TW" dirty="0">
                <a:solidFill>
                  <a:schemeClr val="tx1"/>
                </a:solidFill>
                <a:latin typeface="DFKai-SB"/>
                <a:ea typeface="DFKai-SB"/>
                <a:sym typeface="DFKai-SB"/>
              </a:rPr>
              <a:t>)</a:t>
            </a:r>
          </a:p>
          <a:p>
            <a:pPr marL="0" lvl="0" indent="0" algn="l" rtl="0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zh-TW" dirty="0">
              <a:solidFill>
                <a:schemeClr val="tx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marL="0" lvl="0" indent="0" algn="l" rtl="0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b="1" u="sng" dirty="0">
                <a:solidFill>
                  <a:schemeClr val="tx1"/>
                </a:solidFill>
                <a:latin typeface="DFKai-SB"/>
                <a:ea typeface="DFKai-SB"/>
                <a:cs typeface="DFKai-SB"/>
                <a:sym typeface="DFKai-SB"/>
              </a:rPr>
              <a:t>陌生人徘徊：</a:t>
            </a:r>
            <a:endParaRPr lang="en-US" altLang="zh-TW" sz="1800" b="1" u="sng" dirty="0">
              <a:solidFill>
                <a:schemeClr val="tx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marL="0" lvl="0" indent="0" algn="l" rtl="0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solidFill>
                  <a:schemeClr val="tx1"/>
                </a:solidFill>
                <a:latin typeface="DFKai-SB"/>
                <a:ea typeface="DFKai-SB"/>
                <a:cs typeface="DFKai-SB"/>
                <a:sym typeface="DFKai-SB"/>
              </a:rPr>
              <a:t>出現陌生人的幀數大於總幀數的</a:t>
            </a:r>
            <a:r>
              <a:rPr lang="en-US" altLang="zh-TW" dirty="0">
                <a:solidFill>
                  <a:schemeClr val="tx1"/>
                </a:solidFill>
                <a:latin typeface="DFKai-SB"/>
                <a:ea typeface="DFKai-SB"/>
                <a:cs typeface="DFKai-SB"/>
                <a:sym typeface="DFKai-SB"/>
              </a:rPr>
              <a:t>80%</a:t>
            </a:r>
            <a:r>
              <a:rPr lang="zh-TW" altLang="en-US" dirty="0">
                <a:solidFill>
                  <a:schemeClr val="tx1"/>
                </a:solidFill>
                <a:latin typeface="DFKai-SB"/>
                <a:ea typeface="DFKai-SB"/>
                <a:cs typeface="DFKai-SB"/>
                <a:sym typeface="DFKai-SB"/>
              </a:rPr>
              <a:t>才會定義為徘徊陌生人，並傳送陌生人影像給每位住戶。</a:t>
            </a:r>
            <a:endParaRPr lang="en-US" altLang="zh-TW" dirty="0">
              <a:solidFill>
                <a:schemeClr val="tx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marL="0" lvl="0" indent="0" algn="l" rtl="0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zh-TW" dirty="0">
              <a:solidFill>
                <a:schemeClr val="tx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marL="0" lvl="0" indent="0" algn="l" rtl="0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b="1" u="sng" dirty="0">
                <a:solidFill>
                  <a:schemeClr val="tx1"/>
                </a:solidFill>
                <a:latin typeface="DFKai-SB"/>
                <a:ea typeface="DFKai-SB"/>
                <a:cs typeface="DFKai-SB"/>
                <a:sym typeface="DFKai-SB"/>
              </a:rPr>
              <a:t>影像讀取切換：</a:t>
            </a:r>
            <a:endParaRPr lang="en-US" altLang="zh-TW" sz="1800" b="1" u="sng" dirty="0">
              <a:solidFill>
                <a:schemeClr val="tx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marL="0" lvl="0" indent="0" algn="l" rtl="0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solidFill>
                  <a:schemeClr val="tx1"/>
                </a:solidFill>
                <a:latin typeface="DFKai-SB"/>
                <a:ea typeface="DFKai-SB"/>
                <a:cs typeface="DFKai-SB"/>
                <a:sym typeface="DFKai-SB"/>
              </a:rPr>
              <a:t>在</a:t>
            </a:r>
            <a:r>
              <a:rPr lang="en-US" altLang="zh-TW" dirty="0">
                <a:solidFill>
                  <a:schemeClr val="tx1"/>
                </a:solidFill>
                <a:latin typeface="DFKai-SB"/>
                <a:ea typeface="DFKai-SB"/>
                <a:cs typeface="DFKai-SB"/>
                <a:sym typeface="DFKai-SB"/>
              </a:rPr>
              <a:t>checker</a:t>
            </a:r>
            <a:r>
              <a:rPr lang="zh-TW" altLang="en-US" dirty="0">
                <a:solidFill>
                  <a:schemeClr val="tx1"/>
                </a:solidFill>
                <a:latin typeface="DFKai-SB"/>
                <a:ea typeface="DFKai-SB"/>
                <a:cs typeface="DFKai-SB"/>
                <a:sym typeface="DFKai-SB"/>
              </a:rPr>
              <a:t>確認特定鏡頭內為徘徊陌生人後需要將人臉辨識切換為</a:t>
            </a:r>
            <a:r>
              <a:rPr lang="en-US" altLang="zh-TW" dirty="0">
                <a:solidFill>
                  <a:schemeClr val="tx1"/>
                </a:solidFill>
                <a:latin typeface="DFKai-SB"/>
                <a:ea typeface="DFKai-SB"/>
                <a:cs typeface="DFKai-SB"/>
                <a:sym typeface="DFKai-SB"/>
              </a:rPr>
              <a:t>UDP</a:t>
            </a:r>
            <a:r>
              <a:rPr lang="zh-TW" altLang="en-US" dirty="0">
                <a:solidFill>
                  <a:schemeClr val="tx1"/>
                </a:solidFill>
                <a:latin typeface="DFKai-SB"/>
                <a:ea typeface="DFKai-SB"/>
                <a:cs typeface="DFKai-SB"/>
                <a:sym typeface="DFKai-SB"/>
              </a:rPr>
              <a:t>即時影像串流，必須對特定前後相機做各自需要的切換。</a:t>
            </a:r>
            <a:endParaRPr lang="en-US" altLang="zh-TW" dirty="0">
              <a:solidFill>
                <a:schemeClr val="tx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marL="0" lvl="0" indent="0" algn="l" rtl="0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zh-TW" sz="1600" b="1" u="sng" dirty="0">
              <a:solidFill>
                <a:schemeClr val="tx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marL="0" lvl="0" indent="0" algn="l" rtl="0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b="1" u="sng" dirty="0">
                <a:solidFill>
                  <a:schemeClr val="tx1"/>
                </a:solidFill>
                <a:latin typeface="DFKai-SB"/>
                <a:ea typeface="DFKai-SB"/>
                <a:cs typeface="DFKai-SB"/>
                <a:sym typeface="DFKai-SB"/>
              </a:rPr>
              <a:t>報警系統：</a:t>
            </a:r>
            <a:endParaRPr lang="en-US" altLang="zh-TW" sz="1800" b="1" u="sng" dirty="0">
              <a:solidFill>
                <a:schemeClr val="tx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marL="0" lvl="0" indent="0" algn="l" rtl="0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solidFill>
                  <a:schemeClr val="tx1"/>
                </a:solidFill>
                <a:latin typeface="DFKai-SB"/>
                <a:ea typeface="DFKai-SB"/>
                <a:cs typeface="DFKai-SB"/>
                <a:sym typeface="DFKai-SB"/>
              </a:rPr>
              <a:t>根據有多少人要看即時影像後，利用觀看總人數來去決定是否報警。</a:t>
            </a:r>
            <a:endParaRPr lang="en-US" altLang="zh-TW" dirty="0">
              <a:solidFill>
                <a:schemeClr val="tx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marL="0" lvl="0" indent="0" algn="l" rtl="0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>
                <a:solidFill>
                  <a:schemeClr val="tx1"/>
                </a:solidFill>
                <a:latin typeface="DFKai-SB"/>
                <a:ea typeface="DFKai-SB"/>
                <a:cs typeface="DFKai-SB"/>
                <a:sym typeface="DFKai-SB"/>
              </a:rPr>
              <a:t>ex</a:t>
            </a:r>
            <a:r>
              <a:rPr lang="zh-TW" altLang="en-US" dirty="0">
                <a:solidFill>
                  <a:schemeClr val="tx1"/>
                </a:solidFill>
                <a:latin typeface="DFKai-SB"/>
                <a:ea typeface="DFKai-SB"/>
                <a:cs typeface="DFKai-SB"/>
                <a:sym typeface="DFKai-SB"/>
              </a:rPr>
              <a:t>：共三個住戶但只有兩個人要觀看即時影像，必須等到兩位都警報後才會觸發</a:t>
            </a:r>
            <a:r>
              <a:rPr lang="en-US" altLang="zh-TW" dirty="0">
                <a:solidFill>
                  <a:schemeClr val="tx1"/>
                </a:solidFill>
                <a:latin typeface="DFKai-SB"/>
                <a:ea typeface="DFKai-SB"/>
                <a:cs typeface="DFKai-SB"/>
                <a:sym typeface="DFKai-SB"/>
              </a:rPr>
              <a:t>LED</a:t>
            </a:r>
            <a:r>
              <a:rPr lang="zh-TW" altLang="en-US" dirty="0">
                <a:solidFill>
                  <a:schemeClr val="tx1"/>
                </a:solidFill>
                <a:latin typeface="DFKai-SB"/>
                <a:ea typeface="DFKai-SB"/>
                <a:cs typeface="DFKai-SB"/>
                <a:sym typeface="DFKai-SB"/>
              </a:rPr>
              <a:t>。</a:t>
            </a:r>
            <a:endParaRPr lang="en-US" altLang="zh-TW" dirty="0">
              <a:solidFill>
                <a:schemeClr val="tx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dirty="0">
              <a:solidFill>
                <a:schemeClr val="tx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dirty="0">
              <a:solidFill>
                <a:schemeClr val="tx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zh-TW" altLang="en-US" dirty="0">
              <a:solidFill>
                <a:schemeClr val="tx1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CDD8BFE4-7F2C-74E4-44D4-ABA9F9115440}"/>
              </a:ext>
            </a:extLst>
          </p:cNvPr>
          <p:cNvSpPr>
            <a:spLocks noGrp="1"/>
          </p:cNvSpPr>
          <p:nvPr/>
        </p:nvSpPr>
        <p:spPr>
          <a:xfrm>
            <a:off x="337625" y="299474"/>
            <a:ext cx="5496402" cy="72102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33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Share Memory</a:t>
            </a:r>
            <a:endParaRPr lang="zh-TW" altLang="en-US" sz="33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2CFEED7D-F7AD-4D39-B16B-6D799E663650}"/>
              </a:ext>
            </a:extLst>
          </p:cNvPr>
          <p:cNvSpPr txBox="1"/>
          <p:nvPr/>
        </p:nvSpPr>
        <p:spPr>
          <a:xfrm>
            <a:off x="1982278" y="1726625"/>
            <a:ext cx="190220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b="1" dirty="0">
                <a:solidFill>
                  <a:schemeClr val="tx1"/>
                </a:solidFill>
                <a:latin typeface="+mn-lt"/>
              </a:rPr>
              <a:t>struct </a:t>
            </a:r>
            <a:r>
              <a:rPr lang="en-US" altLang="zh-TW" sz="1000" b="1" dirty="0" err="1">
                <a:solidFill>
                  <a:schemeClr val="tx1"/>
                </a:solidFill>
                <a:latin typeface="+mn-lt"/>
              </a:rPr>
              <a:t>shm_mem</a:t>
            </a:r>
            <a:endParaRPr lang="en-US" altLang="zh-TW" sz="1000" b="1" dirty="0">
              <a:solidFill>
                <a:schemeClr val="tx1"/>
              </a:solidFill>
              <a:latin typeface="+mn-lt"/>
            </a:endParaRPr>
          </a:p>
          <a:p>
            <a:r>
              <a:rPr lang="en-US" altLang="zh-TW" sz="1000" b="1" dirty="0">
                <a:solidFill>
                  <a:schemeClr val="tx1"/>
                </a:solidFill>
                <a:latin typeface="+mn-lt"/>
              </a:rPr>
              <a:t>{</a:t>
            </a:r>
          </a:p>
          <a:p>
            <a:r>
              <a:rPr lang="en-US" altLang="zh-TW" sz="1000" b="1" dirty="0">
                <a:solidFill>
                  <a:schemeClr val="tx1"/>
                </a:solidFill>
                <a:latin typeface="+mn-lt"/>
              </a:rPr>
              <a:t>    char *</a:t>
            </a:r>
            <a:r>
              <a:rPr lang="en-US" altLang="zh-TW" sz="1000" b="1" dirty="0" err="1">
                <a:solidFill>
                  <a:schemeClr val="tx1"/>
                </a:solidFill>
                <a:latin typeface="+mn-lt"/>
              </a:rPr>
              <a:t>front_photo_path</a:t>
            </a:r>
            <a:r>
              <a:rPr lang="en-US" altLang="zh-TW" sz="1000" b="1" dirty="0">
                <a:solidFill>
                  <a:schemeClr val="tx1"/>
                </a:solidFill>
                <a:latin typeface="+mn-lt"/>
              </a:rPr>
              <a:t>;</a:t>
            </a:r>
          </a:p>
          <a:p>
            <a:r>
              <a:rPr lang="en-US" altLang="zh-TW" sz="1000" b="1" dirty="0">
                <a:solidFill>
                  <a:schemeClr val="tx1"/>
                </a:solidFill>
                <a:latin typeface="+mn-lt"/>
              </a:rPr>
              <a:t>    char *</a:t>
            </a:r>
            <a:r>
              <a:rPr lang="en-US" altLang="zh-TW" sz="1000" b="1" dirty="0" err="1">
                <a:solidFill>
                  <a:schemeClr val="tx1"/>
                </a:solidFill>
                <a:latin typeface="+mn-lt"/>
              </a:rPr>
              <a:t>back_photo_path</a:t>
            </a:r>
            <a:r>
              <a:rPr lang="en-US" altLang="zh-TW" sz="1000" b="1" dirty="0">
                <a:solidFill>
                  <a:schemeClr val="tx1"/>
                </a:solidFill>
                <a:latin typeface="+mn-lt"/>
              </a:rPr>
              <a:t>;</a:t>
            </a:r>
          </a:p>
          <a:p>
            <a:r>
              <a:rPr lang="en-US" altLang="zh-TW" sz="1000" b="1" dirty="0">
                <a:solidFill>
                  <a:schemeClr val="tx1"/>
                </a:solidFill>
                <a:latin typeface="+mn-lt"/>
              </a:rPr>
              <a:t>    short time;</a:t>
            </a:r>
          </a:p>
          <a:p>
            <a:r>
              <a:rPr lang="en-US" altLang="zh-TW" sz="1000" b="1" dirty="0">
                <a:solidFill>
                  <a:schemeClr val="tx1"/>
                </a:solidFill>
                <a:latin typeface="+mn-lt"/>
              </a:rPr>
              <a:t>    short </a:t>
            </a:r>
            <a:r>
              <a:rPr lang="en-US" altLang="zh-TW" sz="1000" b="1" dirty="0" err="1">
                <a:solidFill>
                  <a:schemeClr val="tx1"/>
                </a:solidFill>
                <a:latin typeface="+mn-lt"/>
              </a:rPr>
              <a:t>front_fps_count</a:t>
            </a:r>
            <a:r>
              <a:rPr lang="en-US" altLang="zh-TW" sz="1000" b="1" dirty="0">
                <a:solidFill>
                  <a:schemeClr val="tx1"/>
                </a:solidFill>
                <a:latin typeface="+mn-lt"/>
              </a:rPr>
              <a:t>;</a:t>
            </a:r>
          </a:p>
          <a:p>
            <a:r>
              <a:rPr lang="en-US" altLang="zh-TW" sz="1000" b="1" dirty="0">
                <a:solidFill>
                  <a:schemeClr val="tx1"/>
                </a:solidFill>
                <a:latin typeface="+mn-lt"/>
              </a:rPr>
              <a:t>    short </a:t>
            </a:r>
            <a:r>
              <a:rPr lang="en-US" altLang="zh-TW" sz="1000" b="1" dirty="0" err="1">
                <a:solidFill>
                  <a:schemeClr val="tx1"/>
                </a:solidFill>
                <a:latin typeface="+mn-lt"/>
              </a:rPr>
              <a:t>front_bad_count</a:t>
            </a:r>
            <a:r>
              <a:rPr lang="en-US" altLang="zh-TW" sz="1000" b="1" dirty="0">
                <a:solidFill>
                  <a:schemeClr val="tx1"/>
                </a:solidFill>
                <a:latin typeface="+mn-lt"/>
              </a:rPr>
              <a:t>;</a:t>
            </a:r>
          </a:p>
          <a:p>
            <a:r>
              <a:rPr lang="en-US" altLang="zh-TW" sz="1000" b="1" dirty="0">
                <a:solidFill>
                  <a:schemeClr val="tx1"/>
                </a:solidFill>
                <a:latin typeface="+mn-lt"/>
              </a:rPr>
              <a:t>    short </a:t>
            </a:r>
            <a:r>
              <a:rPr lang="en-US" altLang="zh-TW" sz="1000" b="1" dirty="0" err="1">
                <a:solidFill>
                  <a:schemeClr val="tx1"/>
                </a:solidFill>
                <a:latin typeface="+mn-lt"/>
              </a:rPr>
              <a:t>back_fps_count</a:t>
            </a:r>
            <a:r>
              <a:rPr lang="en-US" altLang="zh-TW" sz="1000" b="1" dirty="0">
                <a:solidFill>
                  <a:schemeClr val="tx1"/>
                </a:solidFill>
                <a:latin typeface="+mn-lt"/>
              </a:rPr>
              <a:t>;</a:t>
            </a:r>
          </a:p>
          <a:p>
            <a:r>
              <a:rPr lang="en-US" altLang="zh-TW" sz="1000" b="1" dirty="0">
                <a:solidFill>
                  <a:schemeClr val="tx1"/>
                </a:solidFill>
                <a:latin typeface="+mn-lt"/>
              </a:rPr>
              <a:t>    short </a:t>
            </a:r>
            <a:r>
              <a:rPr lang="en-US" altLang="zh-TW" sz="1000" b="1" dirty="0" err="1">
                <a:solidFill>
                  <a:schemeClr val="tx1"/>
                </a:solidFill>
                <a:latin typeface="+mn-lt"/>
              </a:rPr>
              <a:t>back_bad_count</a:t>
            </a:r>
            <a:r>
              <a:rPr lang="en-US" altLang="zh-TW" sz="1000" b="1" dirty="0">
                <a:solidFill>
                  <a:schemeClr val="tx1"/>
                </a:solidFill>
                <a:latin typeface="+mn-lt"/>
              </a:rPr>
              <a:t>;</a:t>
            </a:r>
          </a:p>
          <a:p>
            <a:r>
              <a:rPr lang="en-US" altLang="zh-TW" sz="1000" b="1" dirty="0">
                <a:solidFill>
                  <a:schemeClr val="tx1"/>
                </a:solidFill>
                <a:latin typeface="+mn-lt"/>
              </a:rPr>
              <a:t>};</a:t>
            </a:r>
            <a:endParaRPr lang="zh-TW" altLang="en-US" sz="1000" b="1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A299048E-FDD2-44A3-93A6-5C0B84606B31}"/>
              </a:ext>
            </a:extLst>
          </p:cNvPr>
          <p:cNvSpPr txBox="1"/>
          <p:nvPr/>
        </p:nvSpPr>
        <p:spPr>
          <a:xfrm>
            <a:off x="573577" y="1097857"/>
            <a:ext cx="7911395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目的</a:t>
            </a:r>
            <a:r>
              <a:rPr lang="en-US" altLang="zh-TW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 使樹莓派中的各</a:t>
            </a:r>
            <a:r>
              <a:rPr lang="en-US" altLang="zh-TW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task</a:t>
            </a:r>
            <a:r>
              <a: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能互相溝通，並用此設計來考量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memory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alignment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1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定義結構</a:t>
            </a:r>
            <a:r>
              <a:rPr lang="en-US" altLang="zh-TW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1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1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1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1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1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1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1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將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byte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最大的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char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*放前面，使的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struct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在分配記憶體時較不會有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memory segmentation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情況發生</a:t>
            </a:r>
            <a:endParaRPr lang="en-US" altLang="zh-TW" sz="16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zh-TW" sz="1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endParaRPr lang="zh-TW" altLang="en-US" sz="1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graphicFrame>
        <p:nvGraphicFramePr>
          <p:cNvPr id="3" name="表格 5">
            <a:extLst>
              <a:ext uri="{FF2B5EF4-FFF2-40B4-BE49-F238E27FC236}">
                <a16:creationId xmlns:a16="http://schemas.microsoft.com/office/drawing/2014/main" id="{9088E856-89DC-41E3-B845-72F219FF516A}"/>
              </a:ext>
            </a:extLst>
          </p:cNvPr>
          <p:cNvGraphicFramePr>
            <a:graphicFrameLocks noGrp="1"/>
          </p:cNvGraphicFramePr>
          <p:nvPr/>
        </p:nvGraphicFramePr>
        <p:xfrm>
          <a:off x="4682003" y="1780503"/>
          <a:ext cx="2633197" cy="15234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27966">
                  <a:extLst>
                    <a:ext uri="{9D8B030D-6E8A-4147-A177-3AD203B41FA5}">
                      <a16:colId xmlns:a16="http://schemas.microsoft.com/office/drawing/2014/main" val="2573353672"/>
                    </a:ext>
                  </a:extLst>
                </a:gridCol>
                <a:gridCol w="705231">
                  <a:extLst>
                    <a:ext uri="{9D8B030D-6E8A-4147-A177-3AD203B41FA5}">
                      <a16:colId xmlns:a16="http://schemas.microsoft.com/office/drawing/2014/main" val="3090199194"/>
                    </a:ext>
                  </a:extLst>
                </a:gridCol>
              </a:tblGrid>
              <a:tr h="304665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server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1917615"/>
                  </a:ext>
                </a:extLst>
              </a:tr>
              <a:tr h="304665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0" dirty="0">
                          <a:solidFill>
                            <a:schemeClr val="tx1"/>
                          </a:solidFill>
                        </a:rPr>
                        <a:t>char</a:t>
                      </a:r>
                      <a:r>
                        <a:rPr lang="zh-TW" altLang="en-US" sz="1200" b="0" dirty="0">
                          <a:solidFill>
                            <a:schemeClr val="tx1"/>
                          </a:solidFill>
                        </a:rPr>
                        <a:t>* </a:t>
                      </a:r>
                      <a:r>
                        <a:rPr lang="en-US" altLang="zh-TW" sz="1200" b="0" dirty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en-US" altLang="zh-TW" sz="1200" b="0" dirty="0" err="1">
                          <a:solidFill>
                            <a:schemeClr val="tx1"/>
                          </a:solidFill>
                        </a:rPr>
                        <a:t>front_photo_path</a:t>
                      </a:r>
                      <a:endParaRPr lang="zh-TW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0" dirty="0">
                          <a:solidFill>
                            <a:schemeClr val="tx1"/>
                          </a:solidFill>
                        </a:rPr>
                        <a:t>8</a:t>
                      </a:r>
                      <a:r>
                        <a:rPr lang="zh-TW" altLang="en-US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zh-TW" sz="1200" b="0" dirty="0">
                          <a:solidFill>
                            <a:schemeClr val="tx1"/>
                          </a:solidFill>
                        </a:rPr>
                        <a:t>bytes</a:t>
                      </a:r>
                      <a:endParaRPr lang="zh-TW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33629186"/>
                  </a:ext>
                </a:extLst>
              </a:tr>
              <a:tr h="30466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200" dirty="0">
                          <a:solidFill>
                            <a:schemeClr val="tx1"/>
                          </a:solidFill>
                        </a:rPr>
                        <a:t>char</a:t>
                      </a:r>
                      <a:r>
                        <a:rPr lang="zh-TW" altLang="en-US" sz="1200" dirty="0">
                          <a:solidFill>
                            <a:schemeClr val="tx1"/>
                          </a:solidFill>
                        </a:rPr>
                        <a:t>* </a:t>
                      </a:r>
                      <a:r>
                        <a:rPr lang="en-US" altLang="zh-TW" sz="1200" dirty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en-US" altLang="zh-TW" sz="1200" dirty="0" err="1">
                          <a:solidFill>
                            <a:schemeClr val="tx1"/>
                          </a:solidFill>
                        </a:rPr>
                        <a:t>front_photo_path</a:t>
                      </a:r>
                      <a:endParaRPr lang="zh-TW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200" b="0" dirty="0">
                          <a:solidFill>
                            <a:schemeClr val="tx1"/>
                          </a:solidFill>
                        </a:rPr>
                        <a:t>8</a:t>
                      </a:r>
                      <a:r>
                        <a:rPr lang="zh-TW" altLang="en-US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zh-TW" sz="1200" b="0" dirty="0">
                          <a:solidFill>
                            <a:schemeClr val="tx1"/>
                          </a:solidFill>
                        </a:rPr>
                        <a:t>bytes</a:t>
                      </a:r>
                      <a:endParaRPr lang="zh-TW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074220"/>
                  </a:ext>
                </a:extLst>
              </a:tr>
              <a:tr h="30466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200" dirty="0">
                          <a:solidFill>
                            <a:schemeClr val="tx1"/>
                          </a:solidFill>
                        </a:rPr>
                        <a:t>4 ×</a:t>
                      </a:r>
                      <a:r>
                        <a:rPr lang="zh-TW" altLang="en-US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zh-TW" sz="1200" dirty="0">
                          <a:solidFill>
                            <a:schemeClr val="tx1"/>
                          </a:solidFill>
                        </a:rPr>
                        <a:t>short</a:t>
                      </a:r>
                      <a:r>
                        <a:rPr lang="zh-TW" altLang="en-US" sz="12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200" b="0" dirty="0">
                          <a:solidFill>
                            <a:schemeClr val="tx1"/>
                          </a:solidFill>
                        </a:rPr>
                        <a:t>8</a:t>
                      </a:r>
                      <a:r>
                        <a:rPr lang="zh-TW" altLang="en-US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zh-TW" sz="1200" b="0" dirty="0">
                          <a:solidFill>
                            <a:schemeClr val="tx1"/>
                          </a:solidFill>
                        </a:rPr>
                        <a:t>bytes</a:t>
                      </a:r>
                      <a:endParaRPr lang="zh-TW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7513176"/>
                  </a:ext>
                </a:extLst>
              </a:tr>
              <a:tr h="304665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zh-TW" altLang="en-US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zh-TW" sz="1200" dirty="0">
                          <a:solidFill>
                            <a:schemeClr val="tx1"/>
                          </a:solidFill>
                        </a:rPr>
                        <a:t>×</a:t>
                      </a:r>
                      <a:r>
                        <a:rPr lang="zh-TW" altLang="en-US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zh-TW" sz="1200" dirty="0">
                          <a:solidFill>
                            <a:schemeClr val="tx1"/>
                          </a:solidFill>
                        </a:rPr>
                        <a:t>short</a:t>
                      </a:r>
                      <a:endParaRPr lang="zh-TW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chemeClr val="tx1"/>
                          </a:solidFill>
                        </a:rPr>
                        <a:t>2 bytes</a:t>
                      </a:r>
                      <a:endParaRPr lang="zh-TW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3273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70926622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嵌入式期末">
      <a:majorFont>
        <a:latin typeface="Times New Roman"/>
        <a:ea typeface="標楷體"/>
        <a:cs typeface=""/>
      </a:majorFont>
      <a:minorFont>
        <a:latin typeface="Times New Roman"/>
        <a:ea typeface="標楷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包裹</Template>
  <TotalTime>482</TotalTime>
  <Words>1934</Words>
  <Application>Microsoft Office PowerPoint</Application>
  <PresentationFormat>如螢幕大小 (16:9)</PresentationFormat>
  <Paragraphs>253</Paragraphs>
  <Slides>15</Slides>
  <Notes>12</Notes>
  <HiddenSlides>0</HiddenSlides>
  <MMClips>2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15</vt:i4>
      </vt:variant>
    </vt:vector>
  </HeadingPairs>
  <TitlesOfParts>
    <vt:vector size="21" baseType="lpstr">
      <vt:lpstr>DFKai-SB</vt:lpstr>
      <vt:lpstr>DFKai-SB</vt:lpstr>
      <vt:lpstr>Arial</vt:lpstr>
      <vt:lpstr>Times New Roman</vt:lpstr>
      <vt:lpstr>Wingdings</vt:lpstr>
      <vt:lpstr>Simple Light</vt:lpstr>
      <vt:lpstr>Final Project 家庭安全系統</vt:lpstr>
      <vt:lpstr>系統說明</vt:lpstr>
      <vt:lpstr>PowerPoint 簡報</vt:lpstr>
      <vt:lpstr>軟體設計</vt:lpstr>
      <vt:lpstr>硬體架構 (含I/O)</vt:lpstr>
      <vt:lpstr>硬體準備:</vt:lpstr>
      <vt:lpstr>辨識準備:</vt:lpstr>
      <vt:lpstr>演算法</vt:lpstr>
      <vt:lpstr>PowerPoint 簡報</vt:lpstr>
      <vt:lpstr>UDP 即時影像串流</vt:lpstr>
      <vt:lpstr>UDP 即時影像串流</vt:lpstr>
      <vt:lpstr>使用的 Kernel Primitive、Pattern</vt:lpstr>
      <vt:lpstr>Demo</vt:lpstr>
      <vt:lpstr>Demo</vt:lpstr>
      <vt:lpstr>謝謝大家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Final Project 家庭安全系統</dc:title>
  <cp:lastModifiedBy>林胤宏</cp:lastModifiedBy>
  <cp:revision>29</cp:revision>
  <dcterms:modified xsi:type="dcterms:W3CDTF">2024-01-05T03:39:47Z</dcterms:modified>
</cp:coreProperties>
</file>